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
  </p:notesMasterIdLst>
  <p:handoutMasterIdLst>
    <p:handoutMasterId r:id="rId12"/>
  </p:handoutMasterIdLst>
  <p:sldIdLst>
    <p:sldId id="305" r:id="rId2"/>
    <p:sldId id="257" r:id="rId3"/>
    <p:sldId id="258" r:id="rId4"/>
    <p:sldId id="301" r:id="rId5"/>
    <p:sldId id="302" r:id="rId6"/>
    <p:sldId id="268" r:id="rId7"/>
    <p:sldId id="303" r:id="rId8"/>
    <p:sldId id="271" r:id="rId9"/>
    <p:sldId id="306" r:id="rId1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4379" autoAdjust="0"/>
  </p:normalViewPr>
  <p:slideViewPr>
    <p:cSldViewPr>
      <p:cViewPr>
        <p:scale>
          <a:sx n="90" d="100"/>
          <a:sy n="90" d="100"/>
        </p:scale>
        <p:origin x="-2244" y="-282"/>
      </p:cViewPr>
      <p:guideLst>
        <p:guide orient="horz" pos="2160"/>
        <p:guide pos="2880"/>
      </p:guideLst>
    </p:cSldViewPr>
  </p:slideViewPr>
  <p:notesTextViewPr>
    <p:cViewPr>
      <p:scale>
        <a:sx n="1" d="1"/>
        <a:sy n="1" d="1"/>
      </p:scale>
      <p:origin x="0" y="0"/>
    </p:cViewPr>
  </p:notesTextViewPr>
  <p:notesViewPr>
    <p:cSldViewPr>
      <p:cViewPr varScale="1">
        <p:scale>
          <a:sx n="101" d="100"/>
          <a:sy n="101" d="100"/>
        </p:scale>
        <p:origin x="-3576"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A97ADDE-AA98-4231-8933-84AFDE8F8C70}" type="datetimeFigureOut">
              <a:rPr lang="en-US" smtClean="0"/>
              <a:t>12/8/2015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54469F98-AA5E-493F-913B-1438D6EE7EFE}" type="slidenum">
              <a:rPr lang="en-US" smtClean="0"/>
              <a:t>‹#›</a:t>
            </a:fld>
            <a:endParaRPr lang="en-US"/>
          </a:p>
        </p:txBody>
      </p:sp>
    </p:spTree>
    <p:extLst>
      <p:ext uri="{BB962C8B-B14F-4D97-AF65-F5344CB8AC3E}">
        <p14:creationId xmlns:p14="http://schemas.microsoft.com/office/powerpoint/2010/main" val="39369916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8900643-BE51-429B-BB6E-DA868DE47FD7}" type="datetimeFigureOut">
              <a:rPr lang="en-US" smtClean="0"/>
              <a:t>12/8/2015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B4BEF24-05B0-4669-8859-31CBBB272BB8}" type="slidenum">
              <a:rPr lang="en-US" smtClean="0"/>
              <a:t>‹#›</a:t>
            </a:fld>
            <a:endParaRPr lang="en-US"/>
          </a:p>
        </p:txBody>
      </p:sp>
    </p:spTree>
    <p:extLst>
      <p:ext uri="{BB962C8B-B14F-4D97-AF65-F5344CB8AC3E}">
        <p14:creationId xmlns:p14="http://schemas.microsoft.com/office/powerpoint/2010/main" val="41326814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4BEF24-05B0-4669-8859-31CBBB272BB8}" type="slidenum">
              <a:rPr lang="en-US" smtClean="0"/>
              <a:t>2</a:t>
            </a:fld>
            <a:endParaRPr lang="en-US"/>
          </a:p>
        </p:txBody>
      </p:sp>
    </p:spTree>
    <p:extLst>
      <p:ext uri="{BB962C8B-B14F-4D97-AF65-F5344CB8AC3E}">
        <p14:creationId xmlns:p14="http://schemas.microsoft.com/office/powerpoint/2010/main" val="26130102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2943" marR="0" lvl="0" indent="-232943" algn="l" defTabSz="914400" rtl="0" eaLnBrk="0" fontAlgn="base" latinLnBrk="0" hangingPunct="0">
              <a:lnSpc>
                <a:spcPct val="100000"/>
              </a:lnSpc>
              <a:spcBef>
                <a:spcPct val="30000"/>
              </a:spcBef>
              <a:spcAft>
                <a:spcPct val="0"/>
              </a:spcAft>
              <a:buClrTx/>
              <a:buSzTx/>
              <a:buFontTx/>
              <a:buChar char="•"/>
              <a:tabLst/>
              <a:defRPr/>
            </a:pPr>
            <a:r>
              <a:rPr kumimoji="1" lang="en-US" sz="1100" b="0" i="0" u="none" strike="noStrike" kern="1200" cap="none" spc="0" normalizeH="0" baseline="0" noProof="0" dirty="0" smtClean="0">
                <a:ln>
                  <a:noFill/>
                </a:ln>
                <a:solidFill>
                  <a:srgbClr val="000000"/>
                </a:solidFill>
                <a:effectLst/>
                <a:uLnTx/>
                <a:uFillTx/>
                <a:latin typeface="Arial Narrow" charset="0"/>
                <a:ea typeface="Arial Narrow" charset="0"/>
                <a:cs typeface="Arial Narrow" charset="0"/>
              </a:rPr>
              <a:t>My name is Kevin Wood and I am the coordinator of the San Diego Regional Clean Cities Coalition. We were established in 1996 as part of the U.S. Department of Energy’s Clean Cities Program. </a:t>
            </a:r>
          </a:p>
          <a:p>
            <a:pPr marL="232943" marR="0" lvl="0" indent="-232943" algn="l" defTabSz="914400" rtl="0" eaLnBrk="0" fontAlgn="base" latinLnBrk="0" hangingPunct="0">
              <a:lnSpc>
                <a:spcPct val="100000"/>
              </a:lnSpc>
              <a:spcBef>
                <a:spcPct val="30000"/>
              </a:spcBef>
              <a:spcAft>
                <a:spcPct val="0"/>
              </a:spcAft>
              <a:buClrTx/>
              <a:buSzTx/>
              <a:buFontTx/>
              <a:buChar char="•"/>
              <a:tabLst/>
              <a:defRPr/>
            </a:pPr>
            <a:endParaRPr kumimoji="1" lang="en-US" sz="1100" b="0" i="0" u="none" strike="noStrike" kern="1200" cap="none" spc="0" normalizeH="0" baseline="0" noProof="0" dirty="0" smtClean="0">
              <a:ln>
                <a:noFill/>
              </a:ln>
              <a:solidFill>
                <a:srgbClr val="000000"/>
              </a:solidFill>
              <a:effectLst/>
              <a:uLnTx/>
              <a:uFillTx/>
              <a:latin typeface="Times New Roman" pitchFamily="18" charset="0"/>
              <a:ea typeface="ＭＳ Ｐゴシック" charset="-128"/>
              <a:cs typeface="ＭＳ Ｐゴシック" charset="-128"/>
            </a:endParaRPr>
          </a:p>
          <a:p>
            <a:pPr marL="0" marR="0" lvl="0" indent="0" algn="l" defTabSz="457200" rtl="0" eaLnBrk="0" fontAlgn="base" latinLnBrk="0" hangingPunct="0">
              <a:lnSpc>
                <a:spcPct val="100000"/>
              </a:lnSpc>
              <a:spcBef>
                <a:spcPct val="20000"/>
              </a:spcBef>
              <a:spcAft>
                <a:spcPct val="0"/>
              </a:spcAft>
              <a:buClrTx/>
              <a:buSzTx/>
              <a:buFont typeface="Arial" charset="0"/>
              <a:buNone/>
              <a:tabLst/>
              <a:defRPr/>
            </a:pPr>
            <a:r>
              <a:rPr kumimoji="1" lang="en-US" sz="1400" b="1" i="0" u="none" strike="noStrike" kern="1200" cap="none" spc="0" normalizeH="0" baseline="0" noProof="0" dirty="0" smtClean="0">
                <a:ln>
                  <a:noFill/>
                </a:ln>
                <a:solidFill>
                  <a:srgbClr val="000000"/>
                </a:solidFill>
                <a:effectLst/>
                <a:uLnTx/>
                <a:uFillTx/>
                <a:latin typeface="Times New Roman" pitchFamily="18" charset="0"/>
                <a:ea typeface="ＭＳ Ｐゴシック" pitchFamily="-111" charset="-128"/>
                <a:cs typeface="Tahoma" charset="0"/>
              </a:rPr>
              <a:t>Clean Cities</a:t>
            </a:r>
            <a:r>
              <a:rPr kumimoji="1" lang="en-US" altLang="ja-JP" sz="1400" b="1" i="0" u="none" strike="noStrike" kern="1200" cap="none" spc="0" normalizeH="0" baseline="0" noProof="0" dirty="0" smtClean="0">
                <a:ln>
                  <a:noFill/>
                </a:ln>
                <a:solidFill>
                  <a:srgbClr val="000000"/>
                </a:solidFill>
                <a:effectLst/>
                <a:uLnTx/>
                <a:uFillTx/>
                <a:latin typeface="Times New Roman" pitchFamily="18" charset="0"/>
                <a:ea typeface="ＭＳ Ｐゴシック" pitchFamily="-111" charset="-128"/>
                <a:cs typeface="Tahoma" charset="0"/>
              </a:rPr>
              <a:t> Mission is to:</a:t>
            </a:r>
          </a:p>
          <a:p>
            <a:pPr marL="0" marR="0" lvl="0" indent="0" algn="l" defTabSz="457200" rtl="0" eaLnBrk="0" fontAlgn="base" latinLnBrk="0" hangingPunct="0">
              <a:lnSpc>
                <a:spcPct val="100000"/>
              </a:lnSpc>
              <a:spcBef>
                <a:spcPct val="20000"/>
              </a:spcBef>
              <a:spcAft>
                <a:spcPct val="0"/>
              </a:spcAft>
              <a:buClrTx/>
              <a:buSzTx/>
              <a:buFont typeface="Arial" charset="0"/>
              <a:buNone/>
              <a:tabLst/>
              <a:defRPr/>
            </a:pPr>
            <a:r>
              <a:rPr kumimoji="1" lang="en-US" sz="1100" b="0" i="0" u="none" strike="noStrike" kern="1200" cap="none" spc="0" normalizeH="0" baseline="0" noProof="0" dirty="0" smtClean="0">
                <a:ln>
                  <a:noFill/>
                </a:ln>
                <a:solidFill>
                  <a:srgbClr val="000000"/>
                </a:solidFill>
                <a:effectLst/>
                <a:uLnTx/>
                <a:uFillTx/>
                <a:latin typeface="Times New Roman" pitchFamily="18" charset="0"/>
                <a:ea typeface="ＭＳ Ｐゴシック" pitchFamily="-111" charset="-128"/>
                <a:cs typeface="Tahoma" charset="0"/>
              </a:rPr>
              <a:t>“To advance the energy, economic, and environmental security of the U.S. </a:t>
            </a:r>
          </a:p>
          <a:p>
            <a:pPr marL="0" marR="0" lvl="0" indent="0" algn="l" defTabSz="457200" rtl="0" eaLnBrk="0" fontAlgn="base" latinLnBrk="0" hangingPunct="0">
              <a:lnSpc>
                <a:spcPct val="100000"/>
              </a:lnSpc>
              <a:spcBef>
                <a:spcPct val="20000"/>
              </a:spcBef>
              <a:spcAft>
                <a:spcPct val="0"/>
              </a:spcAft>
              <a:buClrTx/>
              <a:buSzTx/>
              <a:buFont typeface="Arial" charset="0"/>
              <a:buNone/>
              <a:tabLst/>
              <a:defRPr/>
            </a:pPr>
            <a:r>
              <a:rPr kumimoji="1" lang="en-US" sz="1100" b="0" i="0" u="none" strike="noStrike" kern="1200" cap="none" spc="0" normalizeH="0" baseline="0" noProof="0" dirty="0" smtClean="0">
                <a:ln>
                  <a:noFill/>
                </a:ln>
                <a:solidFill>
                  <a:srgbClr val="000000"/>
                </a:solidFill>
                <a:effectLst/>
                <a:uLnTx/>
                <a:uFillTx/>
                <a:latin typeface="Times New Roman" pitchFamily="18" charset="0"/>
                <a:ea typeface="ＭＳ Ｐゴシック" pitchFamily="-111" charset="-128"/>
                <a:cs typeface="Tahoma" charset="0"/>
              </a:rPr>
              <a:t>by supporting local decisions to reduce petroleum use in transportation.”</a:t>
            </a:r>
          </a:p>
          <a:p>
            <a:pPr marL="0" marR="0" lvl="0" indent="0" algn="l" defTabSz="457200" rtl="0" eaLnBrk="0" fontAlgn="base" latinLnBrk="0" hangingPunct="0">
              <a:lnSpc>
                <a:spcPct val="100000"/>
              </a:lnSpc>
              <a:spcBef>
                <a:spcPct val="20000"/>
              </a:spcBef>
              <a:spcAft>
                <a:spcPct val="0"/>
              </a:spcAft>
              <a:buClrTx/>
              <a:buSzTx/>
              <a:buFont typeface="Arial" charset="0"/>
              <a:buNone/>
              <a:tabLst/>
              <a:defRPr/>
            </a:pPr>
            <a:endParaRPr kumimoji="1" lang="en-US" sz="1100" b="0" i="0" u="none" strike="noStrike" kern="1200" cap="none" spc="0" normalizeH="0" baseline="0" noProof="0" dirty="0" smtClean="0">
              <a:ln>
                <a:noFill/>
              </a:ln>
              <a:solidFill>
                <a:srgbClr val="000000"/>
              </a:solidFill>
              <a:effectLst/>
              <a:uLnTx/>
              <a:uFillTx/>
              <a:latin typeface="Times New Roman" pitchFamily="18" charset="0"/>
              <a:ea typeface="ＭＳ Ｐゴシック" pitchFamily="-111" charset="-128"/>
              <a:cs typeface="Tahoma" charset="0"/>
            </a:endParaRPr>
          </a:p>
          <a:p>
            <a:pPr marL="0" marR="0" lvl="0" indent="0" algn="l" defTabSz="457200" rtl="0" eaLnBrk="0" fontAlgn="base" latinLnBrk="0" hangingPunct="0">
              <a:lnSpc>
                <a:spcPct val="100000"/>
              </a:lnSpc>
              <a:spcBef>
                <a:spcPct val="20000"/>
              </a:spcBef>
              <a:spcAft>
                <a:spcPct val="0"/>
              </a:spcAft>
              <a:buClrTx/>
              <a:buSzTx/>
              <a:buFont typeface="Arial" charset="0"/>
              <a:buNone/>
              <a:tabLst/>
              <a:defRPr/>
            </a:pPr>
            <a:r>
              <a:rPr kumimoji="1" lang="en-US" sz="1100" b="0" i="0" u="none" strike="noStrike" kern="1200" cap="none" spc="0" normalizeH="0" baseline="0" noProof="0" dirty="0" smtClean="0">
                <a:ln>
                  <a:noFill/>
                </a:ln>
                <a:solidFill>
                  <a:srgbClr val="000000"/>
                </a:solidFill>
                <a:effectLst/>
                <a:uLnTx/>
                <a:uFillTx/>
                <a:latin typeface="Times New Roman" pitchFamily="18" charset="0"/>
                <a:ea typeface="ＭＳ Ｐゴシック" pitchFamily="-111" charset="-128"/>
                <a:cs typeface="Tahoma" charset="0"/>
              </a:rPr>
              <a:t>San Diego Clean Cities </a:t>
            </a:r>
            <a:r>
              <a:rPr kumimoji="1" lang="en-US" sz="1100" b="0" i="0" u="none" strike="noStrike" kern="1200" cap="none" spc="0" normalizeH="0" baseline="0" noProof="0" dirty="0" smtClean="0">
                <a:ln>
                  <a:noFill/>
                </a:ln>
                <a:solidFill>
                  <a:srgbClr val="000000"/>
                </a:solidFill>
                <a:effectLst/>
                <a:uLnTx/>
                <a:uFillTx/>
                <a:latin typeface="Arial Narrow" charset="0"/>
                <a:ea typeface="Arial Narrow" charset="0"/>
                <a:cs typeface="Arial Narrow" charset="0"/>
              </a:rPr>
              <a:t>is</a:t>
            </a:r>
            <a:r>
              <a:rPr kumimoji="1" lang="en-US" sz="1100" b="0" i="0" u="none" strike="noStrike" kern="1200" cap="none" spc="0" normalizeH="0" baseline="0" noProof="0" dirty="0" smtClean="0">
                <a:ln>
                  <a:noFill/>
                </a:ln>
                <a:solidFill>
                  <a:srgbClr val="000000"/>
                </a:solidFill>
                <a:effectLst/>
                <a:uLnTx/>
                <a:uFillTx/>
                <a:latin typeface="Times New Roman" pitchFamily="18" charset="0"/>
                <a:ea typeface="ＭＳ Ｐゴシック" pitchFamily="-111" charset="-128"/>
                <a:cs typeface="Tahoma" charset="0"/>
              </a:rPr>
              <a:t> </a:t>
            </a:r>
            <a:r>
              <a:rPr kumimoji="1" lang="en-US" sz="1200" b="0" i="0" u="none" strike="noStrike" kern="1200" cap="none" spc="0" normalizeH="0" baseline="0" noProof="0" dirty="0" smtClean="0">
                <a:ln>
                  <a:noFill/>
                </a:ln>
                <a:solidFill>
                  <a:srgbClr val="000000"/>
                </a:solidFill>
                <a:effectLst/>
                <a:uLnTx/>
                <a:uFillTx/>
                <a:latin typeface="Times New Roman" pitchFamily="18" charset="0"/>
                <a:ea typeface="ＭＳ Ｐゴシック" pitchFamily="-111" charset="-128"/>
                <a:cs typeface="ＭＳ Ｐゴシック" pitchFamily="-111" charset="-128"/>
              </a:rPr>
              <a:t>dedicated to reducing regional petroleum consumption and emissions through the deployment of alternative fuel and advanced technology vehicles. The Coalition‘s public, private, and nonprofit members work together to help fleets and consumers make informed choices on alternative fuels and fuel economy and overcome barriers to the greater adoption of clean transportation technologies.</a:t>
            </a:r>
            <a:endParaRPr kumimoji="1" lang="en-US" sz="1100" b="0" i="0" u="none" strike="noStrike" kern="1200" cap="none" spc="0" normalizeH="0" baseline="0" noProof="0" dirty="0" smtClean="0">
              <a:ln>
                <a:noFill/>
              </a:ln>
              <a:solidFill>
                <a:srgbClr val="000000"/>
              </a:solidFill>
              <a:effectLst/>
              <a:uLnTx/>
              <a:uFillTx/>
              <a:latin typeface="Times New Roman" pitchFamily="18" charset="0"/>
              <a:ea typeface="ＭＳ Ｐゴシック" pitchFamily="-111" charset="-128"/>
              <a:cs typeface="Tahoma" charset="0"/>
            </a:endParaRPr>
          </a:p>
          <a:p>
            <a:endParaRPr lang="en-US" dirty="0" smtClean="0"/>
          </a:p>
          <a:p>
            <a:endParaRPr lang="en-US" dirty="0"/>
          </a:p>
        </p:txBody>
      </p:sp>
      <p:sp>
        <p:nvSpPr>
          <p:cNvPr id="4" name="Slide Number Placeholder 3"/>
          <p:cNvSpPr>
            <a:spLocks noGrp="1"/>
          </p:cNvSpPr>
          <p:nvPr>
            <p:ph type="sldNum" sz="quarter" idx="10"/>
          </p:nvPr>
        </p:nvSpPr>
        <p:spPr/>
        <p:txBody>
          <a:bodyPr/>
          <a:lstStyle/>
          <a:p>
            <a:fld id="{9B4BEF24-05B0-4669-8859-31CBBB272BB8}" type="slidenum">
              <a:rPr lang="en-US" smtClean="0"/>
              <a:t>3</a:t>
            </a:fld>
            <a:endParaRPr lang="en-US"/>
          </a:p>
        </p:txBody>
      </p:sp>
    </p:spTree>
    <p:extLst>
      <p:ext uri="{BB962C8B-B14F-4D97-AF65-F5344CB8AC3E}">
        <p14:creationId xmlns:p14="http://schemas.microsoft.com/office/powerpoint/2010/main" val="28877176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Rot="1" noChangeAspect="1" noChangeArrowheads="1" noTextEdit="1"/>
          </p:cNvSpPr>
          <p:nvPr>
            <p:ph type="sldImg"/>
          </p:nvPr>
        </p:nvSpPr>
        <p:spPr>
          <a:ln/>
        </p:spPr>
      </p:sp>
      <p:sp>
        <p:nvSpPr>
          <p:cNvPr id="35843" name="Rectangle 3"/>
          <p:cNvSpPr>
            <a:spLocks noGrp="1" noChangeArrowheads="1"/>
          </p:cNvSpPr>
          <p:nvPr>
            <p:ph type="body" idx="1"/>
          </p:nvPr>
        </p:nvSpPr>
        <p:spPr>
          <a:noFill/>
          <a:ln/>
        </p:spPr>
        <p:txBody>
          <a:bodyPr/>
          <a:lstStyle/>
          <a:p>
            <a:pPr marL="228587" marR="0" indent="-228587" algn="l" defTabSz="914400" rtl="0" eaLnBrk="1" fontAlgn="auto" latinLnBrk="0" hangingPunct="1">
              <a:lnSpc>
                <a:spcPct val="115000"/>
              </a:lnSpc>
              <a:spcBef>
                <a:spcPct val="0"/>
              </a:spcBef>
              <a:spcAft>
                <a:spcPts val="0"/>
              </a:spcAft>
              <a:buClrTx/>
              <a:buSzTx/>
              <a:buFontTx/>
              <a:buNone/>
              <a:tabLst/>
              <a:defRPr/>
            </a:pPr>
            <a:r>
              <a:rPr lang="en-US" sz="1200" dirty="0" smtClean="0">
                <a:latin typeface="Arial" panose="020B0604020202020204" pitchFamily="34" charset="0"/>
                <a:cs typeface="Arial" panose="020B0604020202020204" pitchFamily="34" charset="0"/>
              </a:rPr>
              <a:t>Also referred to as liquefied petroleum gas (LPG) </a:t>
            </a:r>
          </a:p>
          <a:p>
            <a:pPr marL="228587" marR="0" indent="-228587" algn="l" defTabSz="914400" rtl="0" eaLnBrk="1" fontAlgn="auto" latinLnBrk="0" hangingPunct="1">
              <a:lnSpc>
                <a:spcPct val="115000"/>
              </a:lnSpc>
              <a:spcBef>
                <a:spcPct val="0"/>
              </a:spcBef>
              <a:spcAft>
                <a:spcPts val="0"/>
              </a:spcAft>
              <a:buClrTx/>
              <a:buSzTx/>
              <a:buFontTx/>
              <a:buNone/>
              <a:tabLst/>
              <a:defRPr/>
            </a:pPr>
            <a:r>
              <a:rPr lang="en-US" dirty="0" smtClean="0">
                <a:latin typeface="Arial" panose="020B0604020202020204" pitchFamily="34" charset="0"/>
                <a:cs typeface="Arial" panose="020B0604020202020204" pitchFamily="34" charset="0"/>
              </a:rPr>
              <a:t>19 propane stations in region</a:t>
            </a:r>
          </a:p>
          <a:p>
            <a:pPr marL="228587" indent="-228587">
              <a:lnSpc>
                <a:spcPct val="115000"/>
              </a:lnSpc>
              <a:spcBef>
                <a:spcPct val="0"/>
              </a:spcBef>
            </a:pPr>
            <a:endParaRPr lang="en-US" dirty="0" smtClean="0">
              <a:latin typeface="Times New Roman" charset="0"/>
              <a:ea typeface="ＭＳ Ｐゴシック"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Arial" panose="020B0604020202020204" pitchFamily="34" charset="0"/>
                <a:cs typeface="Arial" panose="020B0604020202020204" pitchFamily="34" charset="0"/>
              </a:rPr>
              <a:t>Propane</a:t>
            </a:r>
            <a:r>
              <a:rPr lang="en-US" sz="1200" baseline="0" dirty="0" smtClean="0">
                <a:latin typeface="Arial" panose="020B0604020202020204" pitchFamily="34" charset="0"/>
                <a:cs typeface="Arial" panose="020B0604020202020204" pitchFamily="34" charset="0"/>
              </a:rPr>
              <a:t> is d</a:t>
            </a:r>
            <a:r>
              <a:rPr lang="en-US" sz="1200" dirty="0" smtClean="0">
                <a:latin typeface="Arial" panose="020B0604020202020204" pitchFamily="34" charset="0"/>
                <a:cs typeface="Arial" panose="020B0604020202020204" pitchFamily="34" charset="0"/>
              </a:rPr>
              <a:t>omestically produced</a:t>
            </a:r>
          </a:p>
          <a:p>
            <a:pPr marL="228587" marR="0" indent="-228587" algn="l" defTabSz="914400" rtl="0" eaLnBrk="1" fontAlgn="auto" latinLnBrk="0" hangingPunct="1">
              <a:lnSpc>
                <a:spcPct val="115000"/>
              </a:lnSpc>
              <a:spcBef>
                <a:spcPct val="0"/>
              </a:spcBef>
              <a:spcAft>
                <a:spcPts val="0"/>
              </a:spcAft>
              <a:buClrTx/>
              <a:buSzTx/>
              <a:buFontTx/>
              <a:buNone/>
              <a:tabLst/>
              <a:defRPr/>
            </a:pPr>
            <a:r>
              <a:rPr lang="en-US" dirty="0" smtClean="0">
                <a:latin typeface="Times New Roman" charset="0"/>
                <a:ea typeface="ＭＳ Ｐゴシック" charset="-128"/>
              </a:rPr>
              <a:t>73% of energy content as gasoline</a:t>
            </a:r>
          </a:p>
          <a:p>
            <a:pPr marL="228587" marR="0" indent="-228587" algn="l" defTabSz="914400" rtl="0" eaLnBrk="1" fontAlgn="auto" latinLnBrk="0" hangingPunct="1">
              <a:lnSpc>
                <a:spcPct val="115000"/>
              </a:lnSpc>
              <a:spcBef>
                <a:spcPct val="0"/>
              </a:spcBef>
              <a:spcAft>
                <a:spcPts val="0"/>
              </a:spcAft>
              <a:buClrTx/>
              <a:buSzTx/>
              <a:buFontTx/>
              <a:buNone/>
              <a:tabLst/>
              <a:defRPr/>
            </a:pPr>
            <a:r>
              <a:rPr lang="en-US" dirty="0" smtClean="0">
                <a:latin typeface="Arial" panose="020B0604020202020204" pitchFamily="34" charset="0"/>
                <a:cs typeface="Arial" panose="020B0604020202020204" pitchFamily="34" charset="0"/>
              </a:rPr>
              <a:t>15-20% lower GHG emissions than gasoline vehicle</a:t>
            </a:r>
          </a:p>
          <a:p>
            <a:pPr marL="0" marR="0" lvl="2" indent="0" algn="l" defTabSz="914400" rtl="0" eaLnBrk="1" fontAlgn="auto" latinLnBrk="0" hangingPunct="1">
              <a:lnSpc>
                <a:spcPct val="100000"/>
              </a:lnSpc>
              <a:spcBef>
                <a:spcPts val="0"/>
              </a:spcBef>
              <a:spcAft>
                <a:spcPts val="0"/>
              </a:spcAft>
              <a:buClrTx/>
              <a:buSzTx/>
              <a:buFontTx/>
              <a:buNone/>
              <a:tabLst/>
              <a:defRPr/>
            </a:pPr>
            <a:r>
              <a:rPr lang="en-US" sz="1200" dirty="0" smtClean="0"/>
              <a:t>propane tanks are 20 times more puncture resistant than gasoline tanks, and propane has the lowest flammability range of all alternative fuels.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Arial" panose="020B0604020202020204" pitchFamily="34" charset="0"/>
                <a:cs typeface="Arial" panose="020B0604020202020204" pitchFamily="34" charset="0"/>
              </a:rPr>
              <a:t>Clean-burning characteristics allow increased engine service life</a:t>
            </a:r>
          </a:p>
          <a:p>
            <a:endParaRPr lang="en-US" dirty="0"/>
          </a:p>
        </p:txBody>
      </p:sp>
      <p:sp>
        <p:nvSpPr>
          <p:cNvPr id="4" name="Slide Number Placeholder 3"/>
          <p:cNvSpPr>
            <a:spLocks noGrp="1"/>
          </p:cNvSpPr>
          <p:nvPr>
            <p:ph type="sldNum" sz="quarter" idx="10"/>
          </p:nvPr>
        </p:nvSpPr>
        <p:spPr/>
        <p:txBody>
          <a:bodyPr/>
          <a:lstStyle/>
          <a:p>
            <a:fld id="{9B4BEF24-05B0-4669-8859-31CBBB272BB8}" type="slidenum">
              <a:rPr lang="en-US" smtClean="0"/>
              <a:t>5</a:t>
            </a:fld>
            <a:endParaRPr lang="en-US"/>
          </a:p>
        </p:txBody>
      </p:sp>
    </p:spTree>
    <p:extLst>
      <p:ext uri="{BB962C8B-B14F-4D97-AF65-F5344CB8AC3E}">
        <p14:creationId xmlns:p14="http://schemas.microsoft.com/office/powerpoint/2010/main" val="31860682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Station Locator is one of the most Used  tools on the AFDC</a:t>
            </a:r>
          </a:p>
          <a:p>
            <a:r>
              <a:rPr lang="en-US" dirty="0" smtClean="0"/>
              <a:t>Stations are searchable by fuel type and route.</a:t>
            </a:r>
          </a:p>
          <a:p>
            <a:r>
              <a:rPr lang="en-US" dirty="0" smtClean="0"/>
              <a:t>Contains stations hours and payment type</a:t>
            </a:r>
          </a:p>
          <a:p>
            <a:r>
              <a:rPr lang="en-US" dirty="0" smtClean="0"/>
              <a:t>The coalition submits updates when a new station opens or if we identify any changes</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latin typeface="Arial" panose="020B0604020202020204" pitchFamily="34" charset="0"/>
                <a:cs typeface="Arial" panose="020B0604020202020204" pitchFamily="34" charset="0"/>
              </a:rPr>
              <a:t>19 propane stations in region</a:t>
            </a:r>
          </a:p>
          <a:p>
            <a:endParaRPr lang="en-US" dirty="0"/>
          </a:p>
        </p:txBody>
      </p:sp>
      <p:sp>
        <p:nvSpPr>
          <p:cNvPr id="4" name="Slide Number Placeholder 3"/>
          <p:cNvSpPr>
            <a:spLocks noGrp="1"/>
          </p:cNvSpPr>
          <p:nvPr>
            <p:ph type="sldNum" sz="quarter" idx="10"/>
          </p:nvPr>
        </p:nvSpPr>
        <p:spPr/>
        <p:txBody>
          <a:bodyPr/>
          <a:lstStyle/>
          <a:p>
            <a:fld id="{9B4BEF24-05B0-4669-8859-31CBBB272BB8}" type="slidenum">
              <a:rPr lang="en-US" smtClean="0"/>
              <a:t>6</a:t>
            </a:fld>
            <a:endParaRPr lang="en-US"/>
          </a:p>
        </p:txBody>
      </p:sp>
    </p:spTree>
    <p:extLst>
      <p:ext uri="{BB962C8B-B14F-4D97-AF65-F5344CB8AC3E}">
        <p14:creationId xmlns:p14="http://schemas.microsoft.com/office/powerpoint/2010/main" val="5733596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4BEF24-05B0-4669-8859-31CBBB272BB8}" type="slidenum">
              <a:rPr lang="en-US" smtClean="0"/>
              <a:t>8</a:t>
            </a:fld>
            <a:endParaRPr lang="en-US"/>
          </a:p>
        </p:txBody>
      </p:sp>
    </p:spTree>
    <p:extLst>
      <p:ext uri="{BB962C8B-B14F-4D97-AF65-F5344CB8AC3E}">
        <p14:creationId xmlns:p14="http://schemas.microsoft.com/office/powerpoint/2010/main" val="410906096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027" name="Picture 3" descr="M:\MARKETING\_TRANSPORTATION\_CLEAN CITIES COALITION\PowerPoint_Template\clean_cities_ppt_title.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4400"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3352800" y="2133600"/>
            <a:ext cx="5257800" cy="609600"/>
          </a:xfrm>
          <a:prstGeom prst="rect">
            <a:avLst/>
          </a:prstGeom>
        </p:spPr>
        <p:txBody>
          <a:bodyPr>
            <a:normAutofit/>
          </a:bodyPr>
          <a:lstStyle>
            <a:lvl1pPr algn="l">
              <a:defRPr sz="3200">
                <a:latin typeface="Myriad Pro"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3352800" y="2971800"/>
            <a:ext cx="4572000" cy="457200"/>
          </a:xfrm>
        </p:spPr>
        <p:txBody>
          <a:bodyPr>
            <a:normAutofit/>
          </a:bodyPr>
          <a:lstStyle>
            <a:lvl1pPr marL="0" indent="0" algn="l">
              <a:buNone/>
              <a:defRPr sz="2000">
                <a:solidFill>
                  <a:schemeClr val="tx1">
                    <a:tint val="75000"/>
                  </a:schemeClr>
                </a:solidFill>
                <a:latin typeface="Myriad Pro"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06FB366E-C480-4D4F-9874-23F286054790}" type="datetimeFigureOut">
              <a:rPr lang="en-US" smtClean="0"/>
              <a:t>12/8/2015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E82096-5EE0-4836-A51C-F1D327A73CBE}" type="slidenum">
              <a:rPr lang="en-US" smtClean="0"/>
              <a:t>‹#›</a:t>
            </a:fld>
            <a:endParaRPr lang="en-US"/>
          </a:p>
        </p:txBody>
      </p:sp>
    </p:spTree>
    <p:extLst>
      <p:ext uri="{BB962C8B-B14F-4D97-AF65-F5344CB8AC3E}">
        <p14:creationId xmlns:p14="http://schemas.microsoft.com/office/powerpoint/2010/main" val="3130339162"/>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2050" name="Picture 2" descr="M:\MARKETING\_TRANSPORTATION\_CLEAN CITIES COALITION\PowerPoint_Template\clean_cities_ppt_std_background.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1"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762000"/>
            <a:ext cx="8229600" cy="1143000"/>
          </a:xfrm>
          <a:prstGeom prst="rect">
            <a:avLst/>
          </a:prstGeom>
        </p:spPr>
        <p:txBody>
          <a:bodyPr/>
          <a:lstStyle>
            <a:lvl1pPr>
              <a:defRPr>
                <a:latin typeface="Myriad Pro"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981200"/>
            <a:ext cx="8229600" cy="4144963"/>
          </a:xfrm>
        </p:spPr>
        <p:txBody>
          <a:bodyPr/>
          <a:lstStyle>
            <a:lvl1pPr>
              <a:defRPr>
                <a:latin typeface="Myriad Pro" pitchFamily="34" charset="0"/>
              </a:defRPr>
            </a:lvl1pPr>
            <a:lvl2pPr>
              <a:defRPr>
                <a:latin typeface="Myriad Pro" pitchFamily="34" charset="0"/>
              </a:defRPr>
            </a:lvl2pPr>
            <a:lvl3pPr>
              <a:defRPr>
                <a:latin typeface="Myriad Pro" pitchFamily="34" charset="0"/>
              </a:defRPr>
            </a:lvl3pPr>
            <a:lvl4pPr>
              <a:defRPr>
                <a:latin typeface="Myriad Pro" pitchFamily="34" charset="0"/>
              </a:defRPr>
            </a:lvl4pPr>
            <a:lvl5pPr>
              <a:defRPr>
                <a:latin typeface="Myriad Pro"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06FB366E-C480-4D4F-9874-23F286054790}" type="datetimeFigureOut">
              <a:rPr lang="en-US" smtClean="0"/>
              <a:t>12/8/2015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E82096-5EE0-4836-A51C-F1D327A73CBE}" type="slidenum">
              <a:rPr lang="en-US" smtClean="0"/>
              <a:t>‹#›</a:t>
            </a:fld>
            <a:endParaRPr lang="en-US"/>
          </a:p>
        </p:txBody>
      </p:sp>
    </p:spTree>
    <p:extLst>
      <p:ext uri="{BB962C8B-B14F-4D97-AF65-F5344CB8AC3E}">
        <p14:creationId xmlns:p14="http://schemas.microsoft.com/office/powerpoint/2010/main" val="18675850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2" descr="M:\MARKETING\_TRANSPORTATION\_CLEAN CITIES COALITION\PowerPoint_Template\clean_cities_ppt_std_background.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1"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762000"/>
            <a:ext cx="8229600" cy="1143000"/>
          </a:xfrm>
          <a:prstGeom prst="rect">
            <a:avLst/>
          </a:prstGeom>
        </p:spPr>
        <p:txBody>
          <a:bodyPr/>
          <a:lstStyle>
            <a:lvl1pPr>
              <a:defRPr>
                <a:latin typeface="Myriad Pro" pitchFamily="34" charset="0"/>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2209800"/>
            <a:ext cx="4038600" cy="3916363"/>
          </a:xfrm>
        </p:spPr>
        <p:txBody>
          <a:bodyPr/>
          <a:lstStyle>
            <a:lvl1pPr>
              <a:defRPr sz="2800">
                <a:latin typeface="Myriad Pro" pitchFamily="34" charset="0"/>
              </a:defRPr>
            </a:lvl1pPr>
            <a:lvl2pPr>
              <a:defRPr sz="2400">
                <a:latin typeface="Myriad Pro" pitchFamily="34" charset="0"/>
              </a:defRPr>
            </a:lvl2pPr>
            <a:lvl3pPr>
              <a:defRPr sz="2000">
                <a:latin typeface="Myriad Pro" pitchFamily="34" charset="0"/>
              </a:defRPr>
            </a:lvl3pPr>
            <a:lvl4pPr>
              <a:defRPr sz="1800">
                <a:latin typeface="Myriad Pro" pitchFamily="34" charset="0"/>
              </a:defRPr>
            </a:lvl4pPr>
            <a:lvl5pPr>
              <a:defRPr sz="1800">
                <a:latin typeface="Myriad Pro"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2209800"/>
            <a:ext cx="4038600" cy="39163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	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p>
            <a:fld id="{06FB366E-C480-4D4F-9874-23F286054790}" type="datetimeFigureOut">
              <a:rPr lang="en-US" smtClean="0"/>
              <a:t>12/8/2015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E82096-5EE0-4836-A51C-F1D327A73CBE}" type="slidenum">
              <a:rPr lang="en-US" smtClean="0"/>
              <a:t>‹#›</a:t>
            </a:fld>
            <a:endParaRPr lang="en-US"/>
          </a:p>
        </p:txBody>
      </p:sp>
    </p:spTree>
    <p:extLst>
      <p:ext uri="{BB962C8B-B14F-4D97-AF65-F5344CB8AC3E}">
        <p14:creationId xmlns:p14="http://schemas.microsoft.com/office/powerpoint/2010/main" val="742170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2" descr="M:\MARKETING\_TRANSPORTATION\_CLEAN CITIES COALITION\PowerPoint_Template\clean_cities_ppt_std_background.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1"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838200"/>
            <a:ext cx="8229600" cy="1143000"/>
          </a:xfrm>
          <a:prstGeom prst="rect">
            <a:avLst/>
          </a:prstGeom>
        </p:spPr>
        <p:txBody>
          <a:bodyPr/>
          <a:lstStyle>
            <a:lvl1pPr>
              <a:defRPr>
                <a:latin typeface="Myriad Pro"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874838"/>
            <a:ext cx="4040188" cy="639762"/>
          </a:xfrm>
        </p:spPr>
        <p:txBody>
          <a:bodyPr anchor="b">
            <a:normAutofit/>
          </a:bodyPr>
          <a:lstStyle>
            <a:lvl1pPr marL="0" indent="0">
              <a:buNone/>
              <a:defRPr sz="2000" b="1">
                <a:latin typeface="Myriad Pro"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590801"/>
            <a:ext cx="4040188" cy="3535362"/>
          </a:xfrm>
        </p:spPr>
        <p:txBody>
          <a:bodyPr/>
          <a:lstStyle>
            <a:lvl1pPr>
              <a:defRPr sz="2400">
                <a:latin typeface="Myriad Pro" pitchFamily="34" charset="0"/>
              </a:defRPr>
            </a:lvl1pPr>
            <a:lvl2pPr>
              <a:defRPr sz="2000">
                <a:latin typeface="Myriad Pro" pitchFamily="34" charset="0"/>
              </a:defRPr>
            </a:lvl2pPr>
            <a:lvl3pPr>
              <a:defRPr sz="1800">
                <a:latin typeface="Myriad Pro" pitchFamily="34" charset="0"/>
              </a:defRPr>
            </a:lvl3pPr>
            <a:lvl4pPr>
              <a:defRPr sz="1600">
                <a:latin typeface="Myriad Pro" pitchFamily="34" charset="0"/>
              </a:defRPr>
            </a:lvl4pPr>
            <a:lvl5pPr>
              <a:defRPr sz="1600">
                <a:latin typeface="Myriad Pro" pitchFamily="34" charset="0"/>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874838"/>
            <a:ext cx="4041775" cy="639762"/>
          </a:xfrm>
        </p:spPr>
        <p:txBody>
          <a:bodyPr anchor="b">
            <a:normAutofit/>
          </a:bodyPr>
          <a:lstStyle>
            <a:lvl1pPr marL="0" indent="0">
              <a:buNone/>
              <a:defRPr sz="2000" b="1">
                <a:latin typeface="Myriad Pro"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590801"/>
            <a:ext cx="4041775" cy="3535362"/>
          </a:xfrm>
        </p:spPr>
        <p:txBody>
          <a:bodyPr/>
          <a:lstStyle>
            <a:lvl1pPr>
              <a:defRPr sz="2400">
                <a:latin typeface="Myriad Pro" pitchFamily="34" charset="0"/>
              </a:defRPr>
            </a:lvl1pPr>
            <a:lvl2pPr>
              <a:defRPr sz="2000">
                <a:latin typeface="Myriad Pro" pitchFamily="34" charset="0"/>
              </a:defRPr>
            </a:lvl2pPr>
            <a:lvl3pPr>
              <a:defRPr sz="1800">
                <a:latin typeface="Myriad Pro" pitchFamily="34" charset="0"/>
              </a:defRPr>
            </a:lvl3pPr>
            <a:lvl4pPr>
              <a:defRPr sz="1600">
                <a:latin typeface="Myriad Pro" pitchFamily="34" charset="0"/>
              </a:defRPr>
            </a:lvl4pPr>
            <a:lvl5pPr>
              <a:defRPr sz="1600">
                <a:latin typeface="Myriad Pro" pitchFamily="34" charset="0"/>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p:txBody>
          <a:bodyPr/>
          <a:lstStyle/>
          <a:p>
            <a:fld id="{06FB366E-C480-4D4F-9874-23F286054790}" type="datetimeFigureOut">
              <a:rPr lang="en-US" smtClean="0"/>
              <a:t>12/8/2015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DE82096-5EE0-4836-A51C-F1D327A73CBE}" type="slidenum">
              <a:rPr lang="en-US" smtClean="0"/>
              <a:t>‹#›</a:t>
            </a:fld>
            <a:endParaRPr lang="en-US"/>
          </a:p>
        </p:txBody>
      </p:sp>
    </p:spTree>
    <p:extLst>
      <p:ext uri="{BB962C8B-B14F-4D97-AF65-F5344CB8AC3E}">
        <p14:creationId xmlns:p14="http://schemas.microsoft.com/office/powerpoint/2010/main" val="26835328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8" name="Picture 2" descr="M:\MARKETING\_TRANSPORTATION\_CLEAN CITIES COALITION\PowerPoint_Template\clean_cities_ppt-solid_background.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1"/>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762000"/>
            <a:ext cx="8229600" cy="1143000"/>
          </a:xfrm>
          <a:prstGeom prst="rect">
            <a:avLst/>
          </a:prstGeom>
        </p:spPr>
        <p:txBody>
          <a:bodyPr/>
          <a:lstStyle>
            <a:lvl1pPr>
              <a:defRPr>
                <a:solidFill>
                  <a:schemeClr val="bg1"/>
                </a:solidFill>
                <a:latin typeface="Myriad Pro"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981200"/>
            <a:ext cx="8229600" cy="4144963"/>
          </a:xfrm>
        </p:spPr>
        <p:txBody>
          <a:bodyPr/>
          <a:lstStyle>
            <a:lvl1pPr>
              <a:defRPr>
                <a:solidFill>
                  <a:schemeClr val="bg1"/>
                </a:solidFill>
                <a:latin typeface="Myriad Pro" pitchFamily="34" charset="0"/>
              </a:defRPr>
            </a:lvl1pPr>
            <a:lvl2pPr>
              <a:defRPr>
                <a:solidFill>
                  <a:schemeClr val="bg1"/>
                </a:solidFill>
                <a:latin typeface="Myriad Pro" pitchFamily="34" charset="0"/>
              </a:defRPr>
            </a:lvl2pPr>
            <a:lvl3pPr>
              <a:defRPr>
                <a:solidFill>
                  <a:schemeClr val="bg1"/>
                </a:solidFill>
                <a:latin typeface="Myriad Pro" pitchFamily="34" charset="0"/>
              </a:defRPr>
            </a:lvl3pPr>
            <a:lvl4pPr>
              <a:defRPr>
                <a:solidFill>
                  <a:schemeClr val="bg1"/>
                </a:solidFill>
                <a:latin typeface="Myriad Pro" pitchFamily="34" charset="0"/>
              </a:defRPr>
            </a:lvl4pPr>
            <a:lvl5pPr>
              <a:defRPr>
                <a:solidFill>
                  <a:schemeClr val="bg1"/>
                </a:solidFill>
                <a:latin typeface="Myriad Pro"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06FB366E-C480-4D4F-9874-23F286054790}" type="datetimeFigureOut">
              <a:rPr lang="en-US" smtClean="0"/>
              <a:t>12/8/2015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E82096-5EE0-4836-A51C-F1D327A73CBE}" type="slidenum">
              <a:rPr lang="en-US" smtClean="0"/>
              <a:t>‹#›</a:t>
            </a:fld>
            <a:endParaRPr lang="en-US"/>
          </a:p>
        </p:txBody>
      </p:sp>
    </p:spTree>
    <p:extLst>
      <p:ext uri="{BB962C8B-B14F-4D97-AF65-F5344CB8AC3E}">
        <p14:creationId xmlns:p14="http://schemas.microsoft.com/office/powerpoint/2010/main" val="850994340"/>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2" descr="M:\MARKETING\_TRANSPORTATION\_CLEAN CITIES COALITION\PowerPoint_Template\clean_cities_ppt-solid_background.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1"/>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792288" y="4800600"/>
            <a:ext cx="5486400" cy="566738"/>
          </a:xfrm>
          <a:prstGeom prst="rect">
            <a:avLst/>
          </a:prstGeom>
        </p:spPr>
        <p:txBody>
          <a:bodyPr anchor="b"/>
          <a:lstStyle>
            <a:lvl1pPr algn="l">
              <a:defRPr sz="2000" b="1">
                <a:solidFill>
                  <a:schemeClr val="bg1"/>
                </a:solidFill>
                <a:latin typeface="Myriad Pro" pitchFamily="34" charset="0"/>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solidFill>
                  <a:schemeClr val="bg1"/>
                </a:solidFill>
                <a:latin typeface="Myriad Pro"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solidFill>
                  <a:schemeClr val="bg1"/>
                </a:solidFill>
                <a:latin typeface="Myriad Pro"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p>
            <a:fld id="{06FB366E-C480-4D4F-9874-23F286054790}" type="datetimeFigureOut">
              <a:rPr lang="en-US" smtClean="0"/>
              <a:t>12/8/2015</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DE82096-5EE0-4836-A51C-F1D327A73CBE}" type="slidenum">
              <a:rPr lang="en-US" smtClean="0"/>
              <a:t>‹#›</a:t>
            </a:fld>
            <a:endParaRPr lang="en-US"/>
          </a:p>
        </p:txBody>
      </p:sp>
    </p:spTree>
    <p:extLst>
      <p:ext uri="{BB962C8B-B14F-4D97-AF65-F5344CB8AC3E}">
        <p14:creationId xmlns:p14="http://schemas.microsoft.com/office/powerpoint/2010/main" val="2444101118"/>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2" descr="M:\MARKETING\_TRANSPORTATION\_CLEAN CITIES COALITION\PowerPoint_Template\clean_cities_ppt-solid_background.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1"/>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274638"/>
            <a:ext cx="8229600" cy="1143000"/>
          </a:xfrm>
          <a:prstGeom prst="rect">
            <a:avLst/>
          </a:prstGeom>
        </p:spPr>
        <p:txBody>
          <a:bodyPr/>
          <a:lstStyle>
            <a:lvl1pPr>
              <a:defRPr>
                <a:solidFill>
                  <a:schemeClr val="bg1"/>
                </a:solidFill>
                <a:latin typeface="Myriad Pro" pitchFamily="34" charset="0"/>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06FB366E-C480-4D4F-9874-23F286054790}" type="datetimeFigureOut">
              <a:rPr lang="en-US" smtClean="0"/>
              <a:t>12/8/2015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DE82096-5EE0-4836-A51C-F1D327A73CBE}" type="slidenum">
              <a:rPr lang="en-US" smtClean="0"/>
              <a:t>‹#›</a:t>
            </a:fld>
            <a:endParaRPr lang="en-US"/>
          </a:p>
        </p:txBody>
      </p:sp>
    </p:spTree>
    <p:extLst>
      <p:ext uri="{BB962C8B-B14F-4D97-AF65-F5344CB8AC3E}">
        <p14:creationId xmlns:p14="http://schemas.microsoft.com/office/powerpoint/2010/main" val="3201438053"/>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2" descr="M:\MARKETING\_TRANSPORTATION\_CLEAN CITIES COALITION\PowerPoint_Template\clean_cities_ppt_std_background.jpg"/>
          <p:cNvPicPr>
            <a:picLocks noChangeAspect="1" noChangeArrowheads="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0" y="0"/>
            <a:ext cx="9144001"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p:cNvSpPr>
            <a:spLocks noGrp="1"/>
          </p:cNvSpPr>
          <p:nvPr>
            <p:ph type="body" idx="1"/>
          </p:nvPr>
        </p:nvSpPr>
        <p:spPr>
          <a:xfrm>
            <a:off x="457200" y="1828800"/>
            <a:ext cx="8229600" cy="42973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FB366E-C480-4D4F-9874-23F286054790}" type="datetimeFigureOut">
              <a:rPr lang="en-US" smtClean="0"/>
              <a:t>12/8/2015</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DE82096-5EE0-4836-A51C-F1D327A73CBE}" type="slidenum">
              <a:rPr lang="en-US" smtClean="0"/>
              <a:t>‹#›</a:t>
            </a:fld>
            <a:endParaRPr lang="en-US"/>
          </a:p>
        </p:txBody>
      </p:sp>
      <p:sp>
        <p:nvSpPr>
          <p:cNvPr id="8" name="Title 1"/>
          <p:cNvSpPr txBox="1">
            <a:spLocks/>
          </p:cNvSpPr>
          <p:nvPr userDrawn="1"/>
        </p:nvSpPr>
        <p:spPr>
          <a:xfrm>
            <a:off x="457200" y="762000"/>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yriad Pro" pitchFamily="34" charset="0"/>
                <a:ea typeface="+mj-ea"/>
                <a:cs typeface="+mj-cs"/>
              </a:defRPr>
            </a:lvl1pPr>
          </a:lstStyle>
          <a:p>
            <a:r>
              <a:rPr lang="en-US" smtClean="0"/>
              <a:t>Click to edit Master title style</a:t>
            </a:r>
            <a:endParaRPr lang="en-US" dirty="0"/>
          </a:p>
        </p:txBody>
      </p:sp>
    </p:spTree>
    <p:extLst>
      <p:ext uri="{BB962C8B-B14F-4D97-AF65-F5344CB8AC3E}">
        <p14:creationId xmlns:p14="http://schemas.microsoft.com/office/powerpoint/2010/main" val="22533096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60" r:id="rId5"/>
    <p:sldLayoutId id="2147483657" r:id="rId6"/>
    <p:sldLayoutId id="2147483654" r:id="rId7"/>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yriad Pro"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yriad Pro"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yriad Pro"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yriad Pro"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yriad Pro"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afdc.energy.gov" TargetMode="External"/><Relationship Id="rId2" Type="http://schemas.openxmlformats.org/officeDocument/2006/relationships/hyperlink" Target="http://www.sdcleancities.org/" TargetMode="Externa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hyperlink" Target="http://www.propane.com/" TargetMode="Externa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1143000"/>
          </a:xfrm>
        </p:spPr>
        <p:txBody>
          <a:bodyPr/>
          <a:lstStyle/>
          <a:p>
            <a:r>
              <a:rPr lang="en-US" sz="2800" dirty="0" smtClean="0">
                <a:latin typeface="Arial" panose="020B0604020202020204" pitchFamily="34" charset="0"/>
                <a:cs typeface="Arial" panose="020B0604020202020204" pitchFamily="34" charset="0"/>
              </a:rPr>
              <a:t>San Diego Clean Cities </a:t>
            </a:r>
            <a:br>
              <a:rPr lang="en-US" sz="2800" dirty="0" smtClean="0">
                <a:latin typeface="Arial" panose="020B0604020202020204" pitchFamily="34" charset="0"/>
                <a:cs typeface="Arial" panose="020B0604020202020204" pitchFamily="34" charset="0"/>
              </a:rPr>
            </a:br>
            <a:r>
              <a:rPr lang="en-US" sz="2800" dirty="0" smtClean="0">
                <a:latin typeface="Arial" panose="020B0604020202020204" pitchFamily="34" charset="0"/>
                <a:cs typeface="Arial" panose="020B0604020202020204" pitchFamily="34" charset="0"/>
              </a:rPr>
              <a:t>Propane Landscaping Equipment Workshop</a:t>
            </a:r>
            <a:endParaRPr lang="en-US" sz="2800" dirty="0">
              <a:latin typeface="Arial" panose="020B0604020202020204" pitchFamily="34" charset="0"/>
              <a:cs typeface="Arial" panose="020B0604020202020204" pitchFamily="34" charset="0"/>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241714934"/>
              </p:ext>
            </p:extLst>
          </p:nvPr>
        </p:nvGraphicFramePr>
        <p:xfrm>
          <a:off x="2057400" y="1615648"/>
          <a:ext cx="5706834" cy="5337655"/>
        </p:xfrm>
        <a:graphic>
          <a:graphicData uri="http://schemas.openxmlformats.org/drawingml/2006/table">
            <a:tbl>
              <a:tblPr firstRow="1" firstCol="1" bandRow="1">
                <a:tableStyleId>{2D5ABB26-0587-4C30-8999-92F81FD0307C}</a:tableStyleId>
              </a:tblPr>
              <a:tblGrid>
                <a:gridCol w="3642457"/>
                <a:gridCol w="162099"/>
                <a:gridCol w="1902278"/>
              </a:tblGrid>
              <a:tr h="921103">
                <a:tc>
                  <a:txBody>
                    <a:bodyPr/>
                    <a:lstStyle/>
                    <a:p>
                      <a:pPr marL="0" marR="0">
                        <a:lnSpc>
                          <a:spcPct val="115000"/>
                        </a:lnSpc>
                        <a:spcBef>
                          <a:spcPts val="0"/>
                        </a:spcBef>
                        <a:spcAft>
                          <a:spcPts val="0"/>
                        </a:spcAft>
                      </a:pPr>
                      <a:r>
                        <a:rPr lang="en-US" sz="1800" dirty="0">
                          <a:effectLst/>
                        </a:rPr>
                        <a:t>  </a:t>
                      </a:r>
                      <a:endParaRPr lang="en-US" sz="1800" dirty="0" smtClean="0">
                        <a:effectLst/>
                      </a:endParaRPr>
                    </a:p>
                    <a:p>
                      <a:pPr marL="0" marR="0">
                        <a:lnSpc>
                          <a:spcPct val="115000"/>
                        </a:lnSpc>
                        <a:spcBef>
                          <a:spcPts val="0"/>
                        </a:spcBef>
                        <a:spcAft>
                          <a:spcPts val="0"/>
                        </a:spcAft>
                      </a:pPr>
                      <a:r>
                        <a:rPr lang="en-US" sz="1800" dirty="0" smtClean="0">
                          <a:effectLst/>
                        </a:rPr>
                        <a:t>Event Check-in</a:t>
                      </a:r>
                      <a:endParaRPr lang="en-US" sz="1200" dirty="0">
                        <a:effectLst/>
                      </a:endParaRPr>
                    </a:p>
                  </a:txBody>
                  <a:tcPr marL="64363" marR="64363" marT="0" marB="0"/>
                </a:tc>
                <a:tc>
                  <a:txBody>
                    <a:bodyPr/>
                    <a:lstStyle/>
                    <a:p>
                      <a:pPr marL="0" marR="0">
                        <a:lnSpc>
                          <a:spcPct val="115000"/>
                        </a:lnSpc>
                        <a:spcBef>
                          <a:spcPts val="0"/>
                        </a:spcBef>
                        <a:spcAft>
                          <a:spcPts val="0"/>
                        </a:spcAft>
                      </a:pPr>
                      <a:r>
                        <a:rPr lang="en-US" sz="1800" dirty="0">
                          <a:effectLst/>
                        </a:rPr>
                        <a:t> </a:t>
                      </a:r>
                      <a:endParaRPr lang="en-US" sz="1200" dirty="0">
                        <a:effectLst/>
                        <a:latin typeface="Calibri"/>
                        <a:ea typeface="Calibri"/>
                        <a:cs typeface="Times New Roman"/>
                      </a:endParaRPr>
                    </a:p>
                  </a:txBody>
                  <a:tcPr marL="64363" marR="64363" marT="0" marB="0"/>
                </a:tc>
                <a:tc>
                  <a:txBody>
                    <a:bodyPr/>
                    <a:lstStyle/>
                    <a:p>
                      <a:pPr marL="0" marR="0">
                        <a:lnSpc>
                          <a:spcPct val="115000"/>
                        </a:lnSpc>
                        <a:spcBef>
                          <a:spcPts val="0"/>
                        </a:spcBef>
                        <a:spcAft>
                          <a:spcPts val="0"/>
                        </a:spcAft>
                      </a:pPr>
                      <a:endParaRPr lang="en-US" sz="1800" dirty="0" smtClean="0">
                        <a:effectLst/>
                      </a:endParaRPr>
                    </a:p>
                    <a:p>
                      <a:pPr marL="0" marR="0">
                        <a:lnSpc>
                          <a:spcPct val="115000"/>
                        </a:lnSpc>
                        <a:spcBef>
                          <a:spcPts val="0"/>
                        </a:spcBef>
                        <a:spcAft>
                          <a:spcPts val="0"/>
                        </a:spcAft>
                      </a:pPr>
                      <a:r>
                        <a:rPr lang="en-US" sz="1800" dirty="0" smtClean="0">
                          <a:effectLst/>
                        </a:rPr>
                        <a:t>11:15 AM</a:t>
                      </a:r>
                      <a:endParaRPr lang="en-US" sz="1200" dirty="0">
                        <a:effectLst/>
                        <a:latin typeface="Calibri"/>
                        <a:ea typeface="Calibri"/>
                        <a:cs typeface="Times New Roman"/>
                      </a:endParaRPr>
                    </a:p>
                  </a:txBody>
                  <a:tcPr marL="64363" marR="64363" marT="0" marB="0"/>
                </a:tc>
              </a:tr>
              <a:tr h="460551">
                <a:tc>
                  <a:txBody>
                    <a:bodyPr/>
                    <a:lstStyle/>
                    <a:p>
                      <a:pPr marL="0" marR="0">
                        <a:lnSpc>
                          <a:spcPct val="115000"/>
                        </a:lnSpc>
                        <a:spcBef>
                          <a:spcPts val="0"/>
                        </a:spcBef>
                        <a:spcAft>
                          <a:spcPts val="0"/>
                        </a:spcAft>
                      </a:pPr>
                      <a:r>
                        <a:rPr lang="en-US" sz="1800" dirty="0">
                          <a:effectLst/>
                        </a:rPr>
                        <a:t>Introduction</a:t>
                      </a:r>
                      <a:endParaRPr lang="en-US" sz="1200" dirty="0">
                        <a:effectLst/>
                      </a:endParaRPr>
                    </a:p>
                    <a:p>
                      <a:pPr marL="342900" marR="0" lvl="0" indent="-342900">
                        <a:lnSpc>
                          <a:spcPct val="115000"/>
                        </a:lnSpc>
                        <a:spcBef>
                          <a:spcPts val="0"/>
                        </a:spcBef>
                        <a:spcAft>
                          <a:spcPts val="0"/>
                        </a:spcAft>
                        <a:buFont typeface="Calibri"/>
                        <a:buChar char="-"/>
                      </a:pPr>
                      <a:r>
                        <a:rPr lang="en-US" sz="1800" dirty="0">
                          <a:effectLst/>
                        </a:rPr>
                        <a:t>Kevin Wood, SD Clean Cities</a:t>
                      </a:r>
                      <a:endParaRPr lang="en-US" sz="1200" dirty="0">
                        <a:effectLst/>
                        <a:latin typeface="Calibri"/>
                        <a:ea typeface="Calibri"/>
                        <a:cs typeface="Times New Roman"/>
                      </a:endParaRPr>
                    </a:p>
                  </a:txBody>
                  <a:tcPr marL="64363" marR="64363" marT="0" marB="0"/>
                </a:tc>
                <a:tc>
                  <a:txBody>
                    <a:bodyPr/>
                    <a:lstStyle/>
                    <a:p>
                      <a:pPr marL="0" marR="0">
                        <a:lnSpc>
                          <a:spcPct val="115000"/>
                        </a:lnSpc>
                        <a:spcBef>
                          <a:spcPts val="0"/>
                        </a:spcBef>
                        <a:spcAft>
                          <a:spcPts val="0"/>
                        </a:spcAft>
                      </a:pPr>
                      <a:r>
                        <a:rPr lang="en-US" sz="1800">
                          <a:effectLst/>
                        </a:rPr>
                        <a:t> </a:t>
                      </a:r>
                      <a:endParaRPr lang="en-US" sz="1200">
                        <a:effectLst/>
                        <a:latin typeface="Calibri"/>
                        <a:ea typeface="Calibri"/>
                        <a:cs typeface="Times New Roman"/>
                      </a:endParaRPr>
                    </a:p>
                  </a:txBody>
                  <a:tcPr marL="64363" marR="64363" marT="0" marB="0"/>
                </a:tc>
                <a:tc>
                  <a:txBody>
                    <a:bodyPr/>
                    <a:lstStyle/>
                    <a:p>
                      <a:pPr marL="0" marR="0">
                        <a:lnSpc>
                          <a:spcPct val="115000"/>
                        </a:lnSpc>
                        <a:spcBef>
                          <a:spcPts val="0"/>
                        </a:spcBef>
                        <a:spcAft>
                          <a:spcPts val="0"/>
                        </a:spcAft>
                      </a:pPr>
                      <a:r>
                        <a:rPr lang="en-US" sz="1800">
                          <a:effectLst/>
                        </a:rPr>
                        <a:t>11:30 AM</a:t>
                      </a:r>
                      <a:endParaRPr lang="en-US" sz="1200">
                        <a:effectLst/>
                        <a:latin typeface="Calibri"/>
                        <a:ea typeface="Calibri"/>
                        <a:cs typeface="Times New Roman"/>
                      </a:endParaRPr>
                    </a:p>
                  </a:txBody>
                  <a:tcPr marL="64363" marR="64363" marT="0" marB="0"/>
                </a:tc>
              </a:tr>
              <a:tr h="230276">
                <a:tc>
                  <a:txBody>
                    <a:bodyPr/>
                    <a:lstStyle/>
                    <a:p>
                      <a:pPr marL="0" marR="0">
                        <a:lnSpc>
                          <a:spcPct val="115000"/>
                        </a:lnSpc>
                        <a:spcBef>
                          <a:spcPts val="0"/>
                        </a:spcBef>
                        <a:spcAft>
                          <a:spcPts val="0"/>
                        </a:spcAft>
                      </a:pPr>
                      <a:r>
                        <a:rPr lang="en-US" sz="1800">
                          <a:effectLst/>
                        </a:rPr>
                        <a:t> </a:t>
                      </a:r>
                      <a:endParaRPr lang="en-US" sz="1200">
                        <a:effectLst/>
                        <a:latin typeface="Calibri"/>
                        <a:ea typeface="Calibri"/>
                        <a:cs typeface="Times New Roman"/>
                      </a:endParaRPr>
                    </a:p>
                  </a:txBody>
                  <a:tcPr marL="64363" marR="64363" marT="0" marB="0"/>
                </a:tc>
                <a:tc>
                  <a:txBody>
                    <a:bodyPr/>
                    <a:lstStyle/>
                    <a:p>
                      <a:pPr marL="0" marR="0">
                        <a:lnSpc>
                          <a:spcPct val="115000"/>
                        </a:lnSpc>
                        <a:spcBef>
                          <a:spcPts val="0"/>
                        </a:spcBef>
                        <a:spcAft>
                          <a:spcPts val="0"/>
                        </a:spcAft>
                      </a:pPr>
                      <a:r>
                        <a:rPr lang="en-US" sz="1800">
                          <a:effectLst/>
                        </a:rPr>
                        <a:t> </a:t>
                      </a:r>
                      <a:endParaRPr lang="en-US" sz="1200">
                        <a:effectLst/>
                        <a:latin typeface="Calibri"/>
                        <a:ea typeface="Calibri"/>
                        <a:cs typeface="Times New Roman"/>
                      </a:endParaRPr>
                    </a:p>
                  </a:txBody>
                  <a:tcPr marL="64363" marR="64363" marT="0" marB="0"/>
                </a:tc>
                <a:tc>
                  <a:txBody>
                    <a:bodyPr/>
                    <a:lstStyle/>
                    <a:p>
                      <a:pPr marL="0" marR="0">
                        <a:lnSpc>
                          <a:spcPct val="115000"/>
                        </a:lnSpc>
                        <a:spcBef>
                          <a:spcPts val="0"/>
                        </a:spcBef>
                        <a:spcAft>
                          <a:spcPts val="0"/>
                        </a:spcAft>
                      </a:pPr>
                      <a:r>
                        <a:rPr lang="en-US" sz="1800" dirty="0">
                          <a:effectLst/>
                        </a:rPr>
                        <a:t> </a:t>
                      </a:r>
                      <a:endParaRPr lang="en-US" sz="1200" dirty="0">
                        <a:effectLst/>
                        <a:latin typeface="Calibri"/>
                        <a:ea typeface="Calibri"/>
                        <a:cs typeface="Times New Roman"/>
                      </a:endParaRPr>
                    </a:p>
                  </a:txBody>
                  <a:tcPr marL="64363" marR="64363" marT="0" marB="0"/>
                </a:tc>
              </a:tr>
              <a:tr h="690827">
                <a:tc>
                  <a:txBody>
                    <a:bodyPr/>
                    <a:lstStyle/>
                    <a:p>
                      <a:pPr marL="0" marR="0">
                        <a:lnSpc>
                          <a:spcPct val="115000"/>
                        </a:lnSpc>
                        <a:spcBef>
                          <a:spcPts val="0"/>
                        </a:spcBef>
                        <a:spcAft>
                          <a:spcPts val="0"/>
                        </a:spcAft>
                      </a:pPr>
                      <a:r>
                        <a:rPr lang="en-US" sz="1800" dirty="0">
                          <a:effectLst/>
                        </a:rPr>
                        <a:t>Propane Equipment and Benefits</a:t>
                      </a:r>
                      <a:endParaRPr lang="en-US" sz="1200" dirty="0">
                        <a:effectLst/>
                      </a:endParaRPr>
                    </a:p>
                    <a:p>
                      <a:pPr marL="342900" marR="0" lvl="0" indent="-342900">
                        <a:lnSpc>
                          <a:spcPct val="115000"/>
                        </a:lnSpc>
                        <a:spcBef>
                          <a:spcPts val="0"/>
                        </a:spcBef>
                        <a:spcAft>
                          <a:spcPts val="0"/>
                        </a:spcAft>
                        <a:buFont typeface="Calibri"/>
                        <a:buChar char="-"/>
                      </a:pPr>
                      <a:r>
                        <a:rPr lang="en-US" sz="1800" dirty="0">
                          <a:effectLst/>
                        </a:rPr>
                        <a:t>Clay Johnson, </a:t>
                      </a:r>
                      <a:r>
                        <a:rPr lang="en-US" sz="1800" dirty="0" err="1">
                          <a:effectLst/>
                        </a:rPr>
                        <a:t>Amerigas</a:t>
                      </a:r>
                      <a:endParaRPr lang="en-US" sz="1200" dirty="0">
                        <a:effectLst/>
                      </a:endParaRPr>
                    </a:p>
                    <a:p>
                      <a:pPr marL="0" marR="0">
                        <a:lnSpc>
                          <a:spcPct val="115000"/>
                        </a:lnSpc>
                        <a:spcBef>
                          <a:spcPts val="0"/>
                        </a:spcBef>
                        <a:spcAft>
                          <a:spcPts val="0"/>
                        </a:spcAft>
                      </a:pPr>
                      <a:r>
                        <a:rPr lang="en-US" sz="1800" dirty="0">
                          <a:effectLst/>
                        </a:rPr>
                        <a:t> </a:t>
                      </a:r>
                      <a:endParaRPr lang="en-US" sz="1200" dirty="0">
                        <a:effectLst/>
                        <a:latin typeface="Calibri"/>
                        <a:ea typeface="Calibri"/>
                        <a:cs typeface="Times New Roman"/>
                      </a:endParaRPr>
                    </a:p>
                  </a:txBody>
                  <a:tcPr marL="64363" marR="64363" marT="0" marB="0"/>
                </a:tc>
                <a:tc>
                  <a:txBody>
                    <a:bodyPr/>
                    <a:lstStyle/>
                    <a:p>
                      <a:pPr marL="0" marR="0">
                        <a:lnSpc>
                          <a:spcPct val="115000"/>
                        </a:lnSpc>
                        <a:spcBef>
                          <a:spcPts val="0"/>
                        </a:spcBef>
                        <a:spcAft>
                          <a:spcPts val="0"/>
                        </a:spcAft>
                      </a:pPr>
                      <a:r>
                        <a:rPr lang="en-US" sz="1800">
                          <a:effectLst/>
                        </a:rPr>
                        <a:t> </a:t>
                      </a:r>
                      <a:endParaRPr lang="en-US" sz="1200">
                        <a:effectLst/>
                        <a:latin typeface="Calibri"/>
                        <a:ea typeface="Calibri"/>
                        <a:cs typeface="Times New Roman"/>
                      </a:endParaRPr>
                    </a:p>
                  </a:txBody>
                  <a:tcPr marL="64363" marR="64363" marT="0" marB="0"/>
                </a:tc>
                <a:tc>
                  <a:txBody>
                    <a:bodyPr/>
                    <a:lstStyle/>
                    <a:p>
                      <a:pPr marL="0" marR="0">
                        <a:lnSpc>
                          <a:spcPct val="115000"/>
                        </a:lnSpc>
                        <a:spcBef>
                          <a:spcPts val="0"/>
                        </a:spcBef>
                        <a:spcAft>
                          <a:spcPts val="0"/>
                        </a:spcAft>
                      </a:pPr>
                      <a:r>
                        <a:rPr lang="en-US" sz="1800">
                          <a:effectLst/>
                        </a:rPr>
                        <a:t>11:45 AM</a:t>
                      </a:r>
                      <a:endParaRPr lang="en-US" sz="1200">
                        <a:effectLst/>
                      </a:endParaRPr>
                    </a:p>
                    <a:p>
                      <a:pPr marL="0" marR="0">
                        <a:lnSpc>
                          <a:spcPct val="115000"/>
                        </a:lnSpc>
                        <a:spcBef>
                          <a:spcPts val="0"/>
                        </a:spcBef>
                        <a:spcAft>
                          <a:spcPts val="0"/>
                        </a:spcAft>
                      </a:pPr>
                      <a:r>
                        <a:rPr lang="en-US" sz="1800">
                          <a:effectLst/>
                        </a:rPr>
                        <a:t> </a:t>
                      </a:r>
                      <a:endParaRPr lang="en-US" sz="1200">
                        <a:effectLst/>
                        <a:latin typeface="Calibri"/>
                        <a:ea typeface="Calibri"/>
                        <a:cs typeface="Times New Roman"/>
                      </a:endParaRPr>
                    </a:p>
                  </a:txBody>
                  <a:tcPr marL="64363" marR="64363" marT="0" marB="0"/>
                </a:tc>
              </a:tr>
              <a:tr h="690827">
                <a:tc>
                  <a:txBody>
                    <a:bodyPr/>
                    <a:lstStyle/>
                    <a:p>
                      <a:pPr marL="0" marR="0">
                        <a:lnSpc>
                          <a:spcPct val="115000"/>
                        </a:lnSpc>
                        <a:spcBef>
                          <a:spcPts val="0"/>
                        </a:spcBef>
                        <a:spcAft>
                          <a:spcPts val="0"/>
                        </a:spcAft>
                      </a:pPr>
                      <a:r>
                        <a:rPr lang="en-US" sz="1800" dirty="0">
                          <a:effectLst/>
                        </a:rPr>
                        <a:t>Closing Remarks</a:t>
                      </a:r>
                      <a:endParaRPr lang="en-US" sz="1200" dirty="0">
                        <a:effectLst/>
                      </a:endParaRPr>
                    </a:p>
                    <a:p>
                      <a:pPr marL="342900" marR="0" lvl="0" indent="-342900">
                        <a:lnSpc>
                          <a:spcPct val="115000"/>
                        </a:lnSpc>
                        <a:spcBef>
                          <a:spcPts val="0"/>
                        </a:spcBef>
                        <a:spcAft>
                          <a:spcPts val="0"/>
                        </a:spcAft>
                        <a:buFont typeface="Calibri"/>
                        <a:buChar char="-"/>
                      </a:pPr>
                      <a:r>
                        <a:rPr lang="en-US" sz="1800" dirty="0">
                          <a:effectLst/>
                        </a:rPr>
                        <a:t>Steve Moore, Expo Propane</a:t>
                      </a:r>
                      <a:endParaRPr lang="en-US" sz="1200" dirty="0">
                        <a:effectLst/>
                      </a:endParaRPr>
                    </a:p>
                    <a:p>
                      <a:pPr marL="457200" marR="0">
                        <a:lnSpc>
                          <a:spcPct val="115000"/>
                        </a:lnSpc>
                        <a:spcBef>
                          <a:spcPts val="0"/>
                        </a:spcBef>
                        <a:spcAft>
                          <a:spcPts val="0"/>
                        </a:spcAft>
                      </a:pPr>
                      <a:r>
                        <a:rPr lang="en-US" sz="1800" dirty="0">
                          <a:effectLst/>
                        </a:rPr>
                        <a:t> </a:t>
                      </a:r>
                      <a:endParaRPr lang="en-US" sz="1200" dirty="0">
                        <a:effectLst/>
                        <a:latin typeface="Calibri"/>
                        <a:ea typeface="Calibri"/>
                        <a:cs typeface="Times New Roman"/>
                      </a:endParaRPr>
                    </a:p>
                  </a:txBody>
                  <a:tcPr marL="64363" marR="64363" marT="0" marB="0"/>
                </a:tc>
                <a:tc>
                  <a:txBody>
                    <a:bodyPr/>
                    <a:lstStyle/>
                    <a:p>
                      <a:pPr marL="0" marR="0">
                        <a:lnSpc>
                          <a:spcPct val="115000"/>
                        </a:lnSpc>
                        <a:spcBef>
                          <a:spcPts val="0"/>
                        </a:spcBef>
                        <a:spcAft>
                          <a:spcPts val="0"/>
                        </a:spcAft>
                      </a:pPr>
                      <a:r>
                        <a:rPr lang="en-US" sz="1800">
                          <a:effectLst/>
                        </a:rPr>
                        <a:t> </a:t>
                      </a:r>
                      <a:endParaRPr lang="en-US" sz="1200">
                        <a:effectLst/>
                        <a:latin typeface="Calibri"/>
                        <a:ea typeface="Calibri"/>
                        <a:cs typeface="Times New Roman"/>
                      </a:endParaRPr>
                    </a:p>
                  </a:txBody>
                  <a:tcPr marL="64363" marR="64363" marT="0" marB="0"/>
                </a:tc>
                <a:tc>
                  <a:txBody>
                    <a:bodyPr/>
                    <a:lstStyle/>
                    <a:p>
                      <a:pPr marL="0" marR="0">
                        <a:lnSpc>
                          <a:spcPct val="115000"/>
                        </a:lnSpc>
                        <a:spcBef>
                          <a:spcPts val="0"/>
                        </a:spcBef>
                        <a:spcAft>
                          <a:spcPts val="0"/>
                        </a:spcAft>
                      </a:pPr>
                      <a:r>
                        <a:rPr lang="en-US" sz="1800">
                          <a:effectLst/>
                        </a:rPr>
                        <a:t>12:30 PM</a:t>
                      </a:r>
                      <a:endParaRPr lang="en-US" sz="1200">
                        <a:effectLst/>
                        <a:latin typeface="Calibri"/>
                        <a:ea typeface="Calibri"/>
                        <a:cs typeface="Times New Roman"/>
                      </a:endParaRPr>
                    </a:p>
                  </a:txBody>
                  <a:tcPr marL="64363" marR="64363" marT="0" marB="0"/>
                </a:tc>
              </a:tr>
              <a:tr h="460551">
                <a:tc>
                  <a:txBody>
                    <a:bodyPr/>
                    <a:lstStyle/>
                    <a:p>
                      <a:pPr marL="0" marR="0">
                        <a:lnSpc>
                          <a:spcPct val="115000"/>
                        </a:lnSpc>
                        <a:spcBef>
                          <a:spcPts val="0"/>
                        </a:spcBef>
                        <a:spcAft>
                          <a:spcPts val="0"/>
                        </a:spcAft>
                      </a:pPr>
                      <a:r>
                        <a:rPr lang="en-US" sz="1800" dirty="0">
                          <a:effectLst/>
                        </a:rPr>
                        <a:t>Q&amp;A Discussion</a:t>
                      </a:r>
                      <a:endParaRPr lang="en-US" sz="1200" dirty="0">
                        <a:effectLst/>
                      </a:endParaRPr>
                    </a:p>
                    <a:p>
                      <a:pPr marL="0" marR="0">
                        <a:lnSpc>
                          <a:spcPct val="115000"/>
                        </a:lnSpc>
                        <a:spcBef>
                          <a:spcPts val="0"/>
                        </a:spcBef>
                        <a:spcAft>
                          <a:spcPts val="0"/>
                        </a:spcAft>
                      </a:pPr>
                      <a:r>
                        <a:rPr lang="en-US" sz="1800" dirty="0">
                          <a:effectLst/>
                        </a:rPr>
                        <a:t> </a:t>
                      </a:r>
                      <a:endParaRPr lang="en-US" sz="1200" dirty="0">
                        <a:effectLst/>
                        <a:latin typeface="Calibri"/>
                        <a:ea typeface="Calibri"/>
                        <a:cs typeface="Times New Roman"/>
                      </a:endParaRPr>
                    </a:p>
                  </a:txBody>
                  <a:tcPr marL="64363" marR="64363" marT="0" marB="0"/>
                </a:tc>
                <a:tc>
                  <a:txBody>
                    <a:bodyPr/>
                    <a:lstStyle/>
                    <a:p>
                      <a:pPr marL="0" marR="0">
                        <a:lnSpc>
                          <a:spcPct val="115000"/>
                        </a:lnSpc>
                        <a:spcBef>
                          <a:spcPts val="0"/>
                        </a:spcBef>
                        <a:spcAft>
                          <a:spcPts val="0"/>
                        </a:spcAft>
                      </a:pPr>
                      <a:r>
                        <a:rPr lang="en-US" sz="1800">
                          <a:effectLst/>
                        </a:rPr>
                        <a:t> </a:t>
                      </a:r>
                      <a:endParaRPr lang="en-US" sz="1200">
                        <a:effectLst/>
                        <a:latin typeface="Calibri"/>
                        <a:ea typeface="Calibri"/>
                        <a:cs typeface="Times New Roman"/>
                      </a:endParaRPr>
                    </a:p>
                  </a:txBody>
                  <a:tcPr marL="64363" marR="64363" marT="0" marB="0"/>
                </a:tc>
                <a:tc>
                  <a:txBody>
                    <a:bodyPr/>
                    <a:lstStyle/>
                    <a:p>
                      <a:pPr marL="0" marR="0">
                        <a:lnSpc>
                          <a:spcPct val="115000"/>
                        </a:lnSpc>
                        <a:spcBef>
                          <a:spcPts val="0"/>
                        </a:spcBef>
                        <a:spcAft>
                          <a:spcPts val="0"/>
                        </a:spcAft>
                      </a:pPr>
                      <a:r>
                        <a:rPr lang="en-US" sz="1800">
                          <a:effectLst/>
                        </a:rPr>
                        <a:t>12:40 PM</a:t>
                      </a:r>
                      <a:endParaRPr lang="en-US" sz="1200">
                        <a:effectLst/>
                      </a:endParaRPr>
                    </a:p>
                    <a:p>
                      <a:pPr marL="0" marR="0">
                        <a:lnSpc>
                          <a:spcPct val="115000"/>
                        </a:lnSpc>
                        <a:spcBef>
                          <a:spcPts val="0"/>
                        </a:spcBef>
                        <a:spcAft>
                          <a:spcPts val="0"/>
                        </a:spcAft>
                      </a:pPr>
                      <a:r>
                        <a:rPr lang="en-US" sz="1800">
                          <a:effectLst/>
                        </a:rPr>
                        <a:t> </a:t>
                      </a:r>
                      <a:endParaRPr lang="en-US" sz="1200">
                        <a:effectLst/>
                        <a:latin typeface="Calibri"/>
                        <a:ea typeface="Calibri"/>
                        <a:cs typeface="Times New Roman"/>
                      </a:endParaRPr>
                    </a:p>
                  </a:txBody>
                  <a:tcPr marL="64363" marR="64363" marT="0" marB="0"/>
                </a:tc>
              </a:tr>
              <a:tr h="460551">
                <a:tc>
                  <a:txBody>
                    <a:bodyPr/>
                    <a:lstStyle/>
                    <a:p>
                      <a:pPr marL="0" marR="0">
                        <a:lnSpc>
                          <a:spcPct val="115000"/>
                        </a:lnSpc>
                        <a:spcBef>
                          <a:spcPts val="0"/>
                        </a:spcBef>
                        <a:spcAft>
                          <a:spcPts val="0"/>
                        </a:spcAft>
                      </a:pPr>
                      <a:r>
                        <a:rPr lang="en-US" sz="1800" dirty="0">
                          <a:effectLst/>
                        </a:rPr>
                        <a:t>Networking Lunch and Equipment Showcase</a:t>
                      </a:r>
                      <a:endParaRPr lang="en-US" sz="1200" dirty="0">
                        <a:effectLst/>
                      </a:endParaRPr>
                    </a:p>
                    <a:p>
                      <a:pPr marL="0" marR="0">
                        <a:lnSpc>
                          <a:spcPct val="115000"/>
                        </a:lnSpc>
                        <a:spcBef>
                          <a:spcPts val="0"/>
                        </a:spcBef>
                        <a:spcAft>
                          <a:spcPts val="0"/>
                        </a:spcAft>
                      </a:pPr>
                      <a:r>
                        <a:rPr lang="en-US" sz="1800" dirty="0">
                          <a:effectLst/>
                        </a:rPr>
                        <a:t> </a:t>
                      </a:r>
                      <a:endParaRPr lang="en-US" sz="1200" dirty="0">
                        <a:effectLst/>
                        <a:latin typeface="Calibri"/>
                        <a:ea typeface="Calibri"/>
                        <a:cs typeface="Times New Roman"/>
                      </a:endParaRPr>
                    </a:p>
                  </a:txBody>
                  <a:tcPr marL="64363" marR="64363" marT="0" marB="0"/>
                </a:tc>
                <a:tc>
                  <a:txBody>
                    <a:bodyPr/>
                    <a:lstStyle/>
                    <a:p>
                      <a:pPr marL="0" marR="0">
                        <a:lnSpc>
                          <a:spcPct val="115000"/>
                        </a:lnSpc>
                        <a:spcBef>
                          <a:spcPts val="0"/>
                        </a:spcBef>
                        <a:spcAft>
                          <a:spcPts val="0"/>
                        </a:spcAft>
                      </a:pPr>
                      <a:r>
                        <a:rPr lang="en-US" sz="1800">
                          <a:effectLst/>
                        </a:rPr>
                        <a:t> </a:t>
                      </a:r>
                      <a:endParaRPr lang="en-US" sz="1200">
                        <a:effectLst/>
                        <a:latin typeface="Calibri"/>
                        <a:ea typeface="Calibri"/>
                        <a:cs typeface="Times New Roman"/>
                      </a:endParaRPr>
                    </a:p>
                  </a:txBody>
                  <a:tcPr marL="64363" marR="64363" marT="0" marB="0"/>
                </a:tc>
                <a:tc>
                  <a:txBody>
                    <a:bodyPr/>
                    <a:lstStyle/>
                    <a:p>
                      <a:pPr marL="0" marR="0">
                        <a:lnSpc>
                          <a:spcPct val="115000"/>
                        </a:lnSpc>
                        <a:spcBef>
                          <a:spcPts val="0"/>
                        </a:spcBef>
                        <a:spcAft>
                          <a:spcPts val="0"/>
                        </a:spcAft>
                      </a:pPr>
                      <a:r>
                        <a:rPr lang="en-US" sz="1800" dirty="0">
                          <a:effectLst/>
                        </a:rPr>
                        <a:t>1:00 PM</a:t>
                      </a:r>
                      <a:endParaRPr lang="en-US" sz="1200" dirty="0">
                        <a:effectLst/>
                        <a:latin typeface="Calibri"/>
                        <a:ea typeface="Calibri"/>
                        <a:cs typeface="Times New Roman"/>
                      </a:endParaRPr>
                    </a:p>
                  </a:txBody>
                  <a:tcPr marL="64363" marR="64363" marT="0" marB="0"/>
                </a:tc>
              </a:tr>
            </a:tbl>
          </a:graphicData>
        </a:graphic>
      </p:graphicFrame>
    </p:spTree>
    <p:extLst>
      <p:ext uri="{BB962C8B-B14F-4D97-AF65-F5344CB8AC3E}">
        <p14:creationId xmlns:p14="http://schemas.microsoft.com/office/powerpoint/2010/main" val="40528214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3505200" y="2057400"/>
            <a:ext cx="4495800" cy="1447800"/>
          </a:xfrm>
        </p:spPr>
        <p:txBody>
          <a:bodyPr>
            <a:noAutofit/>
          </a:bodyPr>
          <a:lstStyle/>
          <a:p>
            <a:r>
              <a:rPr lang="en-US" b="1" dirty="0" smtClean="0">
                <a:latin typeface="Arial" panose="020B0604020202020204" pitchFamily="34" charset="0"/>
                <a:cs typeface="Arial" panose="020B0604020202020204" pitchFamily="34" charset="0"/>
              </a:rPr>
              <a:t>Propane Landscaping Equipment Workshop</a:t>
            </a:r>
            <a:endParaRPr lang="en-US" dirty="0">
              <a:latin typeface="Arial" panose="020B0604020202020204" pitchFamily="34" charset="0"/>
              <a:cs typeface="Arial" panose="020B0604020202020204" pitchFamily="34" charset="0"/>
            </a:endParaRPr>
          </a:p>
        </p:txBody>
      </p:sp>
      <p:sp>
        <p:nvSpPr>
          <p:cNvPr id="5" name="Subtitle 4"/>
          <p:cNvSpPr>
            <a:spLocks noGrp="1"/>
          </p:cNvSpPr>
          <p:nvPr>
            <p:ph type="subTitle" idx="1"/>
          </p:nvPr>
        </p:nvSpPr>
        <p:spPr>
          <a:xfrm>
            <a:off x="3733800" y="3495464"/>
            <a:ext cx="4572000" cy="1228936"/>
          </a:xfrm>
        </p:spPr>
        <p:txBody>
          <a:bodyPr>
            <a:normAutofit fontScale="92500" lnSpcReduction="10000"/>
          </a:bodyPr>
          <a:lstStyle/>
          <a:p>
            <a:r>
              <a:rPr lang="en-US" dirty="0" smtClean="0">
                <a:latin typeface="Arial" panose="020B0604020202020204" pitchFamily="34" charset="0"/>
                <a:cs typeface="Arial" panose="020B0604020202020204" pitchFamily="34" charset="0"/>
              </a:rPr>
              <a:t>Kevin Wood, Coordinator </a:t>
            </a:r>
          </a:p>
          <a:p>
            <a:endParaRPr lang="en-US" dirty="0" smtClean="0">
              <a:latin typeface="Arial" panose="020B0604020202020204" pitchFamily="34" charset="0"/>
              <a:cs typeface="Arial" panose="020B0604020202020204" pitchFamily="34" charset="0"/>
            </a:endParaRPr>
          </a:p>
          <a:p>
            <a:r>
              <a:rPr lang="en-US" sz="1700" dirty="0">
                <a:solidFill>
                  <a:schemeClr val="tx1">
                    <a:lumMod val="50000"/>
                    <a:lumOff val="50000"/>
                  </a:schemeClr>
                </a:solidFill>
                <a:latin typeface="Arial" panose="020B0604020202020204" pitchFamily="34" charset="0"/>
                <a:cs typeface="Arial" panose="020B0604020202020204" pitchFamily="34" charset="0"/>
              </a:rPr>
              <a:t>December 8, 2015 </a:t>
            </a:r>
            <a:r>
              <a:rPr lang="en-US" dirty="0">
                <a:solidFill>
                  <a:schemeClr val="tx1">
                    <a:lumMod val="50000"/>
                    <a:lumOff val="50000"/>
                  </a:schemeClr>
                </a:solidFill>
              </a:rPr>
              <a:t/>
            </a:r>
            <a:br>
              <a:rPr lang="en-US" dirty="0">
                <a:solidFill>
                  <a:schemeClr val="tx1">
                    <a:lumMod val="50000"/>
                    <a:lumOff val="50000"/>
                  </a:schemeClr>
                </a:solidFill>
              </a:rPr>
            </a:br>
            <a:endParaRPr lang="en-US" dirty="0">
              <a:solidFill>
                <a:schemeClr val="tx1">
                  <a:lumMod val="50000"/>
                  <a:lumOff val="50000"/>
                </a:schemeClr>
              </a:solidFill>
            </a:endParaRPr>
          </a:p>
          <a:p>
            <a:endParaRPr lang="en-US" dirty="0"/>
          </a:p>
        </p:txBody>
      </p:sp>
    </p:spTree>
    <p:extLst>
      <p:ext uri="{BB962C8B-B14F-4D97-AF65-F5344CB8AC3E}">
        <p14:creationId xmlns:p14="http://schemas.microsoft.com/office/powerpoint/2010/main" val="267779309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rial" panose="020B0604020202020204" pitchFamily="34" charset="0"/>
                <a:cs typeface="Arial" panose="020B0604020202020204" pitchFamily="34" charset="0"/>
              </a:rPr>
              <a:t>Clean Cities</a:t>
            </a:r>
            <a:endParaRPr lang="en-US"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normAutofit fontScale="70000" lnSpcReduction="20000"/>
          </a:bodyPr>
          <a:lstStyle/>
          <a:p>
            <a:r>
              <a:rPr lang="en-US" b="1" dirty="0">
                <a:latin typeface="Arial" panose="020B0604020202020204" pitchFamily="34" charset="0"/>
                <a:cs typeface="Arial" panose="020B0604020202020204" pitchFamily="34" charset="0"/>
              </a:rPr>
              <a:t>U. S. Department of Energy Clean Cities Program</a:t>
            </a:r>
          </a:p>
          <a:p>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Mission - </a:t>
            </a:r>
            <a:r>
              <a:rPr lang="en-US" dirty="0">
                <a:latin typeface="Arial" panose="020B0604020202020204" pitchFamily="34" charset="0"/>
                <a:cs typeface="Arial" panose="020B0604020202020204" pitchFamily="34" charset="0"/>
              </a:rPr>
              <a:t>To advance the energy, economic, and environmental security of the U.S. by supporting local decisions to reduce petroleum use in transportation</a:t>
            </a:r>
            <a:r>
              <a:rPr lang="en-US" dirty="0" smtClean="0">
                <a:latin typeface="Arial" panose="020B0604020202020204" pitchFamily="34" charset="0"/>
                <a:cs typeface="Arial" panose="020B0604020202020204" pitchFamily="34" charset="0"/>
              </a:rPr>
              <a:t>.</a:t>
            </a:r>
          </a:p>
          <a:p>
            <a:endParaRPr lang="en-US" dirty="0">
              <a:latin typeface="Arial" panose="020B0604020202020204" pitchFamily="34" charset="0"/>
              <a:cs typeface="Arial" panose="020B0604020202020204" pitchFamily="34" charset="0"/>
            </a:endParaRPr>
          </a:p>
          <a:p>
            <a:pPr marL="0" indent="0">
              <a:buFontTx/>
              <a:buNone/>
            </a:pPr>
            <a:r>
              <a:rPr lang="en-US" sz="3100" b="1" dirty="0">
                <a:latin typeface="Arial" panose="020B0604020202020204" pitchFamily="34" charset="0"/>
                <a:ea typeface="Arial Narrow" charset="0"/>
                <a:cs typeface="Arial" panose="020B0604020202020204" pitchFamily="34" charset="0"/>
              </a:rPr>
              <a:t>The San Diego Regional Clean Cities Coalition was established in 1996 to:</a:t>
            </a:r>
            <a:endParaRPr lang="en-US" altLang="ja-JP" sz="3100" b="1"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Build partnerships to support clean vehicle deployment</a:t>
            </a:r>
          </a:p>
          <a:p>
            <a:r>
              <a:rPr lang="en-US" dirty="0">
                <a:latin typeface="Arial" panose="020B0604020202020204" pitchFamily="34" charset="0"/>
                <a:cs typeface="Arial" panose="020B0604020202020204" pitchFamily="34" charset="0"/>
              </a:rPr>
              <a:t>Promote alternative fuels including: Electricity, propane, natural gas, biodiesel and ethanol</a:t>
            </a:r>
          </a:p>
          <a:p>
            <a:r>
              <a:rPr lang="en-US" dirty="0">
                <a:latin typeface="Arial" panose="020B0604020202020204" pitchFamily="34" charset="0"/>
                <a:cs typeface="Arial" panose="020B0604020202020204" pitchFamily="34" charset="0"/>
              </a:rPr>
              <a:t>Help fleets and consumers make informed decisions about fuel technologies</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7958357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0" y="1524000"/>
            <a:ext cx="4495800" cy="4343400"/>
          </a:xfrm>
        </p:spPr>
        <p:txBody>
          <a:bodyPr>
            <a:noAutofit/>
          </a:bodyPr>
          <a:lstStyle/>
          <a:p>
            <a:pPr marL="0" indent="0">
              <a:buNone/>
            </a:pPr>
            <a:endParaRPr lang="en-US" sz="1400" dirty="0">
              <a:latin typeface="Arial" panose="020B0604020202020204" pitchFamily="34" charset="0"/>
              <a:cs typeface="Arial" panose="020B0604020202020204" pitchFamily="34" charset="0"/>
            </a:endParaRPr>
          </a:p>
          <a:p>
            <a:r>
              <a:rPr lang="en-US" sz="2400" dirty="0" smtClean="0">
                <a:latin typeface="Arial" panose="020B0604020202020204" pitchFamily="34" charset="0"/>
                <a:cs typeface="Arial" panose="020B0604020202020204" pitchFamily="34" charset="0"/>
              </a:rPr>
              <a:t>Stored </a:t>
            </a:r>
            <a:r>
              <a:rPr lang="en-US" sz="2400" dirty="0">
                <a:latin typeface="Arial" panose="020B0604020202020204" pitchFamily="34" charset="0"/>
                <a:cs typeface="Arial" panose="020B0604020202020204" pitchFamily="34" charset="0"/>
              </a:rPr>
              <a:t>under pressure inside a tank </a:t>
            </a:r>
            <a:r>
              <a:rPr lang="en-US" sz="2400" dirty="0" smtClean="0">
                <a:latin typeface="Arial" panose="020B0604020202020204" pitchFamily="34" charset="0"/>
                <a:cs typeface="Arial" panose="020B0604020202020204" pitchFamily="34" charset="0"/>
              </a:rPr>
              <a:t>as a </a:t>
            </a:r>
            <a:r>
              <a:rPr lang="en-US" sz="2400" dirty="0">
                <a:latin typeface="Arial" panose="020B0604020202020204" pitchFamily="34" charset="0"/>
                <a:cs typeface="Arial" panose="020B0604020202020204" pitchFamily="34" charset="0"/>
              </a:rPr>
              <a:t>colorless, odorless </a:t>
            </a:r>
            <a:r>
              <a:rPr lang="en-US" sz="2400" dirty="0" smtClean="0">
                <a:latin typeface="Arial" panose="020B0604020202020204" pitchFamily="34" charset="0"/>
                <a:cs typeface="Arial" panose="020B0604020202020204" pitchFamily="34" charset="0"/>
              </a:rPr>
              <a:t>liquid</a:t>
            </a:r>
          </a:p>
          <a:p>
            <a:r>
              <a:rPr lang="en-US" sz="2400" dirty="0" smtClean="0">
                <a:latin typeface="Arial" panose="020B0604020202020204" pitchFamily="34" charset="0"/>
                <a:cs typeface="Arial" panose="020B0604020202020204" pitchFamily="34" charset="0"/>
              </a:rPr>
              <a:t>By-product </a:t>
            </a:r>
            <a:r>
              <a:rPr lang="en-US" sz="2400" dirty="0">
                <a:latin typeface="Arial" panose="020B0604020202020204" pitchFamily="34" charset="0"/>
                <a:cs typeface="Arial" panose="020B0604020202020204" pitchFamily="34" charset="0"/>
              </a:rPr>
              <a:t>of natural gas processing and crude oil </a:t>
            </a:r>
            <a:r>
              <a:rPr lang="en-US" sz="2400" dirty="0" smtClean="0">
                <a:latin typeface="Arial" panose="020B0604020202020204" pitchFamily="34" charset="0"/>
                <a:cs typeface="Arial" panose="020B0604020202020204" pitchFamily="34" charset="0"/>
              </a:rPr>
              <a:t>refining</a:t>
            </a:r>
          </a:p>
          <a:p>
            <a:r>
              <a:rPr lang="en-US" sz="2400" dirty="0">
                <a:latin typeface="Arial" panose="020B0604020202020204" pitchFamily="34" charset="0"/>
                <a:cs typeface="Arial" panose="020B0604020202020204" pitchFamily="34" charset="0"/>
              </a:rPr>
              <a:t>High octane </a:t>
            </a:r>
            <a:r>
              <a:rPr lang="en-US" sz="2400" dirty="0" smtClean="0">
                <a:latin typeface="Arial" panose="020B0604020202020204" pitchFamily="34" charset="0"/>
                <a:cs typeface="Arial" panose="020B0604020202020204" pitchFamily="34" charset="0"/>
              </a:rPr>
              <a:t>rating, high energy content</a:t>
            </a:r>
            <a:endParaRPr lang="en-US" sz="2400" dirty="0">
              <a:latin typeface="Arial" panose="020B0604020202020204" pitchFamily="34" charset="0"/>
              <a:cs typeface="Arial" panose="020B0604020202020204" pitchFamily="34" charset="0"/>
            </a:endParaRPr>
          </a:p>
          <a:p>
            <a:r>
              <a:rPr lang="en-US" sz="2400" dirty="0" smtClean="0">
                <a:latin typeface="Arial" panose="020B0604020202020204" pitchFamily="34" charset="0"/>
                <a:cs typeface="Arial" panose="020B0604020202020204" pitchFamily="34" charset="0"/>
              </a:rPr>
              <a:t>3rd </a:t>
            </a:r>
            <a:r>
              <a:rPr lang="en-US" sz="2400" dirty="0">
                <a:latin typeface="Arial" panose="020B0604020202020204" pitchFamily="34" charset="0"/>
                <a:cs typeface="Arial" panose="020B0604020202020204" pitchFamily="34" charset="0"/>
              </a:rPr>
              <a:t>most common transportation </a:t>
            </a:r>
            <a:r>
              <a:rPr lang="en-US" sz="2400" dirty="0" smtClean="0">
                <a:latin typeface="Arial" panose="020B0604020202020204" pitchFamily="34" charset="0"/>
                <a:cs typeface="Arial" panose="020B0604020202020204" pitchFamily="34" charset="0"/>
              </a:rPr>
              <a:t>fuel</a:t>
            </a:r>
            <a:endParaRPr lang="en-US" sz="2400" dirty="0">
              <a:latin typeface="Arial" panose="020B0604020202020204" pitchFamily="34" charset="0"/>
              <a:cs typeface="Arial" panose="020B0604020202020204" pitchFamily="34" charset="0"/>
            </a:endParaRPr>
          </a:p>
        </p:txBody>
      </p:sp>
      <p:sp>
        <p:nvSpPr>
          <p:cNvPr id="12290" name="Rectangle 2"/>
          <p:cNvSpPr>
            <a:spLocks noGrp="1" noChangeArrowheads="1"/>
          </p:cNvSpPr>
          <p:nvPr>
            <p:ph type="title"/>
          </p:nvPr>
        </p:nvSpPr>
        <p:spPr>
          <a:xfrm>
            <a:off x="76200" y="762000"/>
            <a:ext cx="8991600" cy="1143000"/>
          </a:xfrm>
        </p:spPr>
        <p:txBody>
          <a:bodyPr/>
          <a:lstStyle/>
          <a:p>
            <a:pPr marL="0" indent="0"/>
            <a:r>
              <a:rPr lang="en-US" dirty="0" smtClean="0">
                <a:latin typeface="Arial" panose="020B0604020202020204" pitchFamily="34" charset="0"/>
                <a:cs typeface="Arial" panose="020B0604020202020204" pitchFamily="34" charset="0"/>
              </a:rPr>
              <a:t>Propane Basics</a:t>
            </a:r>
            <a:endParaRPr lang="en-US" dirty="0">
              <a:latin typeface="Arial" panose="020B0604020202020204" pitchFamily="34" charset="0"/>
              <a:cs typeface="Arial" panose="020B0604020202020204" pitchFamily="34" charset="0"/>
            </a:endParaRPr>
          </a:p>
        </p:txBody>
      </p:sp>
      <p:pic>
        <p:nvPicPr>
          <p:cNvPr id="2050" name="Picture 2" descr="N:\PROGRAMS\TRANSPORTATION\Clean Cities Clean Fuels Coalition\Events\2015 Events\December Propane\CC Intro Presentation\2673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0" y="1676400"/>
            <a:ext cx="3028950" cy="4038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7504089"/>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rial" panose="020B0604020202020204" pitchFamily="34" charset="0"/>
                <a:ea typeface="MS Gothic" panose="020B0609070205080204" pitchFamily="49" charset="-128"/>
                <a:cs typeface="Arial" panose="020B0604020202020204" pitchFamily="34" charset="0"/>
              </a:rPr>
              <a:t>Propane vs. Gasoline</a:t>
            </a:r>
            <a:endParaRPr lang="en-US" dirty="0">
              <a:latin typeface="Arial" panose="020B0604020202020204" pitchFamily="34" charset="0"/>
              <a:ea typeface="MS Gothic" panose="020B0609070205080204" pitchFamily="49" charset="-128"/>
              <a:cs typeface="Arial" panose="020B0604020202020204" pitchFamily="34" charset="0"/>
            </a:endParaRPr>
          </a:p>
        </p:txBody>
      </p:sp>
      <p:pic>
        <p:nvPicPr>
          <p:cNvPr id="307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5442" y="1600200"/>
            <a:ext cx="9049111" cy="26326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descr="N:\PROGRAMS\TRANSPORTATION\Clean Cities Clean Fuels Coalition\Events\2015 Events\December Propane\CC Intro Presentation\3175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95600" y="4343399"/>
            <a:ext cx="3547184" cy="24479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03721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rial" panose="020B0604020202020204" pitchFamily="34" charset="0"/>
                <a:cs typeface="Arial" panose="020B0604020202020204" pitchFamily="34" charset="0"/>
              </a:rPr>
              <a:t>Fueling Stations</a:t>
            </a:r>
            <a:endParaRPr lang="en-US" dirty="0">
              <a:latin typeface="Arial" panose="020B0604020202020204" pitchFamily="34" charset="0"/>
              <a:cs typeface="Arial" panose="020B0604020202020204" pitchFamily="34"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523960"/>
            <a:ext cx="7696200" cy="47349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2295560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rial" panose="020B0604020202020204" pitchFamily="34" charset="0"/>
                <a:cs typeface="Arial" panose="020B0604020202020204" pitchFamily="34" charset="0"/>
              </a:rPr>
              <a:t>Additional Resources</a:t>
            </a:r>
            <a:endParaRPr lang="en-US" dirty="0">
              <a:latin typeface="Arial" panose="020B0604020202020204" pitchFamily="34" charset="0"/>
              <a:cs typeface="Arial" panose="020B0604020202020204" pitchFamily="34" charset="0"/>
            </a:endParaRPr>
          </a:p>
        </p:txBody>
      </p:sp>
      <p:sp>
        <p:nvSpPr>
          <p:cNvPr id="6" name="Content Placeholder 1"/>
          <p:cNvSpPr>
            <a:spLocks noGrp="1"/>
          </p:cNvSpPr>
          <p:nvPr>
            <p:ph idx="1"/>
          </p:nvPr>
        </p:nvSpPr>
        <p:spPr bwMode="auto">
          <a:xfrm>
            <a:off x="76200" y="1756144"/>
            <a:ext cx="4114800" cy="4144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pitchFamily="-108" charset="-128"/>
                <a:cs typeface="ＭＳ Ｐゴシック" pitchFamily="-108" charset="-128"/>
              </a:defRPr>
            </a:lvl1pPr>
            <a:lvl2pPr marL="742950" indent="-28575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08" charset="-128"/>
                <a:cs typeface="+mn-cs"/>
              </a:defRPr>
            </a:lvl2pPr>
            <a:lvl3pPr marL="1143000" indent="-228600" algn="l" defTabSz="457200" rtl="0" eaLnBrk="0" fontAlgn="base" hangingPunct="0">
              <a:spcBef>
                <a:spcPct val="20000"/>
              </a:spcBef>
              <a:spcAft>
                <a:spcPct val="0"/>
              </a:spcAft>
              <a:buFont typeface="Arial" charset="0"/>
              <a:buChar char="•"/>
              <a:defRPr kern="1200">
                <a:solidFill>
                  <a:schemeClr val="tx1"/>
                </a:solidFill>
                <a:latin typeface="+mn-lt"/>
                <a:ea typeface="ＭＳ Ｐゴシック" pitchFamily="-108" charset="-128"/>
                <a:cs typeface="+mn-cs"/>
              </a:defRPr>
            </a:lvl3pPr>
            <a:lvl4pPr marL="1600200" indent="-228600" algn="l" defTabSz="457200" rtl="0" eaLnBrk="0" fontAlgn="base" hangingPunct="0">
              <a:spcBef>
                <a:spcPct val="20000"/>
              </a:spcBef>
              <a:spcAft>
                <a:spcPct val="0"/>
              </a:spcAft>
              <a:buFont typeface="Arial" charset="0"/>
              <a:buChar char="–"/>
              <a:defRPr kern="1200">
                <a:solidFill>
                  <a:schemeClr val="tx1"/>
                </a:solidFill>
                <a:latin typeface="+mn-lt"/>
                <a:ea typeface="ＭＳ Ｐゴシック" pitchFamily="-108" charset="-128"/>
                <a:cs typeface="+mn-cs"/>
              </a:defRPr>
            </a:lvl4pPr>
            <a:lvl5pPr marL="2057400" indent="-228600" algn="l" defTabSz="457200" rtl="0" eaLnBrk="0" fontAlgn="base" hangingPunct="0">
              <a:spcBef>
                <a:spcPct val="20000"/>
              </a:spcBef>
              <a:spcAft>
                <a:spcPct val="0"/>
              </a:spcAft>
              <a:buFont typeface="Arial" charset="0"/>
              <a:buChar char="»"/>
              <a:defRPr kern="1200">
                <a:solidFill>
                  <a:schemeClr val="tx1"/>
                </a:solidFill>
                <a:latin typeface="+mn-lt"/>
                <a:ea typeface="ＭＳ Ｐゴシック" pitchFamily="-108"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b="1" dirty="0" smtClean="0">
                <a:latin typeface="Arial" panose="020B0604020202020204" pitchFamily="34" charset="0"/>
                <a:cs typeface="Arial" panose="020B0604020202020204" pitchFamily="34" charset="0"/>
              </a:rPr>
              <a:t>San Diego Regional Clean Cities Coalition</a:t>
            </a:r>
          </a:p>
          <a:p>
            <a:pPr marL="0" indent="0">
              <a:buNone/>
            </a:pPr>
            <a:r>
              <a:rPr lang="en-US" sz="1800" i="1" dirty="0" smtClean="0">
                <a:latin typeface="Arial" panose="020B0604020202020204" pitchFamily="34" charset="0"/>
                <a:cs typeface="Arial" panose="020B0604020202020204" pitchFamily="34" charset="0"/>
                <a:hlinkClick r:id="rId2"/>
              </a:rPr>
              <a:t>SDcleancities.org</a:t>
            </a:r>
            <a:endParaRPr lang="en-US" sz="1800" i="1" dirty="0" smtClean="0">
              <a:latin typeface="Arial" panose="020B0604020202020204" pitchFamily="34" charset="0"/>
              <a:cs typeface="Arial" panose="020B0604020202020204" pitchFamily="34" charset="0"/>
            </a:endParaRPr>
          </a:p>
          <a:p>
            <a:pPr marL="0" indent="0">
              <a:buNone/>
            </a:pPr>
            <a:endParaRPr lang="en-US" sz="1800" i="1" dirty="0" smtClean="0">
              <a:latin typeface="Arial" panose="020B0604020202020204" pitchFamily="34" charset="0"/>
              <a:cs typeface="Arial" panose="020B0604020202020204" pitchFamily="34" charset="0"/>
            </a:endParaRPr>
          </a:p>
          <a:p>
            <a:pPr marL="0" indent="0">
              <a:buNone/>
            </a:pPr>
            <a:r>
              <a:rPr lang="en-US" b="1" dirty="0" smtClean="0">
                <a:latin typeface="Arial" panose="020B0604020202020204" pitchFamily="34" charset="0"/>
                <a:cs typeface="Arial" panose="020B0604020202020204" pitchFamily="34" charset="0"/>
              </a:rPr>
              <a:t>Alternative Fuels Data Center </a:t>
            </a:r>
          </a:p>
          <a:p>
            <a:pPr marL="0" indent="0">
              <a:buNone/>
            </a:pPr>
            <a:r>
              <a:rPr lang="en-US" sz="1800" i="1" dirty="0" smtClean="0">
                <a:latin typeface="Arial" panose="020B0604020202020204" pitchFamily="34" charset="0"/>
                <a:cs typeface="Arial" panose="020B0604020202020204" pitchFamily="34" charset="0"/>
                <a:hlinkClick r:id="rId3" action="ppaction://hlinkfile"/>
              </a:rPr>
              <a:t>afdc.energy.gov</a:t>
            </a:r>
            <a:r>
              <a:rPr lang="en-US" sz="1800" i="1" dirty="0" smtClean="0">
                <a:latin typeface="Arial" panose="020B0604020202020204" pitchFamily="34" charset="0"/>
                <a:cs typeface="Arial" panose="020B0604020202020204" pitchFamily="34" charset="0"/>
              </a:rPr>
              <a:t> </a:t>
            </a:r>
          </a:p>
          <a:p>
            <a:pPr marL="0" indent="0">
              <a:buNone/>
            </a:pPr>
            <a:endParaRPr lang="en-US" sz="1800" i="1" dirty="0" smtClean="0">
              <a:latin typeface="Arial" panose="020B0604020202020204" pitchFamily="34" charset="0"/>
              <a:cs typeface="Arial" panose="020B0604020202020204" pitchFamily="34" charset="0"/>
            </a:endParaRPr>
          </a:p>
          <a:p>
            <a:pPr marL="0" indent="0">
              <a:buNone/>
            </a:pPr>
            <a:r>
              <a:rPr lang="en-US" b="1" dirty="0" smtClean="0">
                <a:latin typeface="Arial" panose="020B0604020202020204" pitchFamily="34" charset="0"/>
                <a:cs typeface="Arial" panose="020B0604020202020204" pitchFamily="34" charset="0"/>
              </a:rPr>
              <a:t>Propane Education </a:t>
            </a:r>
            <a:r>
              <a:rPr lang="en-US" b="1" dirty="0">
                <a:latin typeface="Arial" panose="020B0604020202020204" pitchFamily="34" charset="0"/>
                <a:cs typeface="Arial" panose="020B0604020202020204" pitchFamily="34" charset="0"/>
              </a:rPr>
              <a:t>&amp;</a:t>
            </a:r>
            <a:r>
              <a:rPr lang="en-US" b="1" dirty="0" smtClean="0">
                <a:latin typeface="Arial" panose="020B0604020202020204" pitchFamily="34" charset="0"/>
                <a:cs typeface="Arial" panose="020B0604020202020204" pitchFamily="34" charset="0"/>
              </a:rPr>
              <a:t> Research Council </a:t>
            </a:r>
            <a:r>
              <a:rPr lang="en-US" sz="1800" i="1" dirty="0" smtClean="0">
                <a:latin typeface="Arial" panose="020B0604020202020204" pitchFamily="34" charset="0"/>
                <a:cs typeface="Arial" panose="020B0604020202020204" pitchFamily="34" charset="0"/>
                <a:hlinkClick r:id="rId4"/>
              </a:rPr>
              <a:t>propane.com</a:t>
            </a:r>
            <a:endParaRPr lang="en-US" sz="1800" i="1" dirty="0">
              <a:latin typeface="Arial" panose="020B0604020202020204" pitchFamily="34" charset="0"/>
              <a:cs typeface="Arial" panose="020B0604020202020204" pitchFamily="34" charset="0"/>
            </a:endParaRPr>
          </a:p>
          <a:p>
            <a:pPr marL="0" indent="0">
              <a:buNone/>
            </a:pPr>
            <a:endParaRPr lang="en-US" sz="1800" i="1" dirty="0" smtClean="0">
              <a:latin typeface="Arial" panose="020B0604020202020204" pitchFamily="34" charset="0"/>
              <a:cs typeface="Arial" panose="020B0604020202020204" pitchFamily="34" charset="0"/>
            </a:endParaRPr>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91000" y="1661109"/>
            <a:ext cx="4811283" cy="414005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580763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rial" panose="020B0604020202020204" pitchFamily="34" charset="0"/>
                <a:cs typeface="Arial" panose="020B0604020202020204" pitchFamily="34" charset="0"/>
              </a:rPr>
              <a:t>Contact Information</a:t>
            </a:r>
            <a:endParaRPr lang="en-US"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lstStyle/>
          <a:p>
            <a:pPr marL="0" indent="0" algn="ctr">
              <a:buNone/>
            </a:pPr>
            <a:endParaRPr lang="en-US" sz="2800" dirty="0" smtClean="0">
              <a:latin typeface="Arial" panose="020B0604020202020204" pitchFamily="34" charset="0"/>
              <a:cs typeface="Arial" panose="020B0604020202020204" pitchFamily="34" charset="0"/>
            </a:endParaRPr>
          </a:p>
          <a:p>
            <a:pPr marL="0" indent="0" algn="ctr">
              <a:buNone/>
            </a:pPr>
            <a:r>
              <a:rPr lang="en-US" sz="2800" dirty="0" smtClean="0">
                <a:latin typeface="Arial" panose="020B0604020202020204" pitchFamily="34" charset="0"/>
                <a:cs typeface="Arial" panose="020B0604020202020204" pitchFamily="34" charset="0"/>
              </a:rPr>
              <a:t>Kevin Wood</a:t>
            </a:r>
          </a:p>
          <a:p>
            <a:pPr algn="ctr">
              <a:lnSpc>
                <a:spcPct val="105000"/>
              </a:lnSpc>
              <a:buNone/>
            </a:pPr>
            <a:r>
              <a:rPr lang="en-US" sz="2800" b="1" dirty="0">
                <a:latin typeface="Arial" panose="020B0604020202020204" pitchFamily="34" charset="0"/>
                <a:ea typeface="ＭＳ Ｐゴシック" charset="-128"/>
                <a:cs typeface="Arial" panose="020B0604020202020204" pitchFamily="34" charset="0"/>
              </a:rPr>
              <a:t>San Diego </a:t>
            </a:r>
            <a:r>
              <a:rPr lang="en-US" sz="2800" b="1" dirty="0" smtClean="0">
                <a:latin typeface="Arial" panose="020B0604020202020204" pitchFamily="34" charset="0"/>
                <a:ea typeface="ＭＳ Ｐゴシック" charset="-128"/>
                <a:cs typeface="Arial" panose="020B0604020202020204" pitchFamily="34" charset="0"/>
              </a:rPr>
              <a:t>Regional</a:t>
            </a:r>
          </a:p>
          <a:p>
            <a:pPr algn="ctr">
              <a:lnSpc>
                <a:spcPct val="105000"/>
              </a:lnSpc>
              <a:buNone/>
            </a:pPr>
            <a:r>
              <a:rPr lang="en-US" sz="2800" b="1" dirty="0" smtClean="0">
                <a:latin typeface="Arial" panose="020B0604020202020204" pitchFamily="34" charset="0"/>
                <a:ea typeface="ＭＳ Ｐゴシック" charset="-128"/>
                <a:cs typeface="Arial" panose="020B0604020202020204" pitchFamily="34" charset="0"/>
              </a:rPr>
              <a:t>Clean Cities Coalition</a:t>
            </a:r>
            <a:endParaRPr lang="en-US" sz="2800" b="1" i="1" dirty="0" smtClean="0">
              <a:latin typeface="Arial" panose="020B0604020202020204" pitchFamily="34" charset="0"/>
              <a:ea typeface="ＭＳ Ｐゴシック" charset="-128"/>
              <a:cs typeface="Arial" panose="020B0604020202020204" pitchFamily="34" charset="0"/>
            </a:endParaRPr>
          </a:p>
          <a:p>
            <a:pPr algn="ctr">
              <a:lnSpc>
                <a:spcPct val="105000"/>
              </a:lnSpc>
              <a:buNone/>
            </a:pPr>
            <a:r>
              <a:rPr lang="en-US" sz="2800" dirty="0" smtClean="0">
                <a:latin typeface="Arial" panose="020B0604020202020204" pitchFamily="34" charset="0"/>
                <a:ea typeface="ＭＳ Ｐゴシック" charset="-128"/>
                <a:cs typeface="Arial" panose="020B0604020202020204" pitchFamily="34" charset="0"/>
              </a:rPr>
              <a:t>858-244-7295</a:t>
            </a:r>
          </a:p>
          <a:p>
            <a:pPr algn="ctr">
              <a:lnSpc>
                <a:spcPct val="105000"/>
              </a:lnSpc>
              <a:buNone/>
            </a:pPr>
            <a:r>
              <a:rPr lang="en-US" sz="2800" dirty="0" smtClean="0">
                <a:latin typeface="Arial" panose="020B0604020202020204" pitchFamily="34" charset="0"/>
                <a:ea typeface="ＭＳ Ｐゴシック" charset="-128"/>
                <a:cs typeface="Arial" panose="020B0604020202020204" pitchFamily="34" charset="0"/>
              </a:rPr>
              <a:t>Kevin.Wood@energycenter.org</a:t>
            </a:r>
            <a:endParaRPr lang="en-US" sz="2800" dirty="0">
              <a:latin typeface="Arial" panose="020B0604020202020204" pitchFamily="34" charset="0"/>
              <a:ea typeface="ＭＳ Ｐゴシック" charset="-128"/>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6274637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1143000"/>
          </a:xfrm>
        </p:spPr>
        <p:txBody>
          <a:bodyPr/>
          <a:lstStyle/>
          <a:p>
            <a:r>
              <a:rPr lang="en-US" sz="2800" dirty="0" smtClean="0">
                <a:latin typeface="Arial" panose="020B0604020202020204" pitchFamily="34" charset="0"/>
                <a:cs typeface="Arial" panose="020B0604020202020204" pitchFamily="34" charset="0"/>
              </a:rPr>
              <a:t>San Diego Clean Cities </a:t>
            </a:r>
            <a:br>
              <a:rPr lang="en-US" sz="2800" dirty="0" smtClean="0">
                <a:latin typeface="Arial" panose="020B0604020202020204" pitchFamily="34" charset="0"/>
                <a:cs typeface="Arial" panose="020B0604020202020204" pitchFamily="34" charset="0"/>
              </a:rPr>
            </a:br>
            <a:r>
              <a:rPr lang="en-US" sz="2800" dirty="0" smtClean="0">
                <a:latin typeface="Arial" panose="020B0604020202020204" pitchFamily="34" charset="0"/>
                <a:cs typeface="Arial" panose="020B0604020202020204" pitchFamily="34" charset="0"/>
              </a:rPr>
              <a:t>Propane Landscaping Equipment Workshop</a:t>
            </a:r>
            <a:endParaRPr lang="en-US" sz="2800" dirty="0">
              <a:latin typeface="Arial" panose="020B0604020202020204" pitchFamily="34" charset="0"/>
              <a:cs typeface="Arial" panose="020B0604020202020204" pitchFamily="34" charset="0"/>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197619017"/>
              </p:ext>
            </p:extLst>
          </p:nvPr>
        </p:nvGraphicFramePr>
        <p:xfrm>
          <a:off x="2057400" y="1615648"/>
          <a:ext cx="5706834" cy="5337655"/>
        </p:xfrm>
        <a:graphic>
          <a:graphicData uri="http://schemas.openxmlformats.org/drawingml/2006/table">
            <a:tbl>
              <a:tblPr firstRow="1" firstCol="1" bandRow="1">
                <a:tableStyleId>{2D5ABB26-0587-4C30-8999-92F81FD0307C}</a:tableStyleId>
              </a:tblPr>
              <a:tblGrid>
                <a:gridCol w="3642457"/>
                <a:gridCol w="162099"/>
                <a:gridCol w="1902278"/>
              </a:tblGrid>
              <a:tr h="921103">
                <a:tc>
                  <a:txBody>
                    <a:bodyPr/>
                    <a:lstStyle/>
                    <a:p>
                      <a:pPr marL="0" marR="0">
                        <a:lnSpc>
                          <a:spcPct val="115000"/>
                        </a:lnSpc>
                        <a:spcBef>
                          <a:spcPts val="0"/>
                        </a:spcBef>
                        <a:spcAft>
                          <a:spcPts val="0"/>
                        </a:spcAft>
                      </a:pPr>
                      <a:r>
                        <a:rPr lang="en-US" sz="1800" dirty="0">
                          <a:effectLst/>
                        </a:rPr>
                        <a:t>  </a:t>
                      </a:r>
                      <a:endParaRPr lang="en-US" sz="1800" dirty="0" smtClean="0">
                        <a:effectLst/>
                      </a:endParaRPr>
                    </a:p>
                    <a:p>
                      <a:pPr marL="0" marR="0">
                        <a:lnSpc>
                          <a:spcPct val="115000"/>
                        </a:lnSpc>
                        <a:spcBef>
                          <a:spcPts val="0"/>
                        </a:spcBef>
                        <a:spcAft>
                          <a:spcPts val="0"/>
                        </a:spcAft>
                      </a:pPr>
                      <a:r>
                        <a:rPr lang="en-US" sz="1800" dirty="0" smtClean="0">
                          <a:effectLst/>
                        </a:rPr>
                        <a:t>Event Check-in</a:t>
                      </a:r>
                      <a:endParaRPr lang="en-US" sz="1200" dirty="0">
                        <a:effectLst/>
                      </a:endParaRPr>
                    </a:p>
                  </a:txBody>
                  <a:tcPr marL="64363" marR="64363" marT="0" marB="0"/>
                </a:tc>
                <a:tc>
                  <a:txBody>
                    <a:bodyPr/>
                    <a:lstStyle/>
                    <a:p>
                      <a:pPr marL="0" marR="0">
                        <a:lnSpc>
                          <a:spcPct val="115000"/>
                        </a:lnSpc>
                        <a:spcBef>
                          <a:spcPts val="0"/>
                        </a:spcBef>
                        <a:spcAft>
                          <a:spcPts val="0"/>
                        </a:spcAft>
                      </a:pPr>
                      <a:r>
                        <a:rPr lang="en-US" sz="1800" dirty="0">
                          <a:effectLst/>
                        </a:rPr>
                        <a:t> </a:t>
                      </a:r>
                      <a:endParaRPr lang="en-US" sz="1200" dirty="0">
                        <a:effectLst/>
                        <a:latin typeface="Calibri"/>
                        <a:ea typeface="Calibri"/>
                        <a:cs typeface="Times New Roman"/>
                      </a:endParaRPr>
                    </a:p>
                  </a:txBody>
                  <a:tcPr marL="64363" marR="64363" marT="0" marB="0"/>
                </a:tc>
                <a:tc>
                  <a:txBody>
                    <a:bodyPr/>
                    <a:lstStyle/>
                    <a:p>
                      <a:pPr marL="0" marR="0">
                        <a:lnSpc>
                          <a:spcPct val="115000"/>
                        </a:lnSpc>
                        <a:spcBef>
                          <a:spcPts val="0"/>
                        </a:spcBef>
                        <a:spcAft>
                          <a:spcPts val="0"/>
                        </a:spcAft>
                      </a:pPr>
                      <a:endParaRPr lang="en-US" sz="1800" dirty="0" smtClean="0">
                        <a:effectLst/>
                      </a:endParaRPr>
                    </a:p>
                    <a:p>
                      <a:pPr marL="0" marR="0">
                        <a:lnSpc>
                          <a:spcPct val="115000"/>
                        </a:lnSpc>
                        <a:spcBef>
                          <a:spcPts val="0"/>
                        </a:spcBef>
                        <a:spcAft>
                          <a:spcPts val="0"/>
                        </a:spcAft>
                      </a:pPr>
                      <a:r>
                        <a:rPr lang="en-US" sz="1800" dirty="0" smtClean="0">
                          <a:effectLst/>
                        </a:rPr>
                        <a:t>11:15 AM</a:t>
                      </a:r>
                      <a:endParaRPr lang="en-US" sz="1200" dirty="0">
                        <a:effectLst/>
                        <a:latin typeface="Calibri"/>
                        <a:ea typeface="Calibri"/>
                        <a:cs typeface="Times New Roman"/>
                      </a:endParaRPr>
                    </a:p>
                  </a:txBody>
                  <a:tcPr marL="64363" marR="64363" marT="0" marB="0"/>
                </a:tc>
              </a:tr>
              <a:tr h="460551">
                <a:tc>
                  <a:txBody>
                    <a:bodyPr/>
                    <a:lstStyle/>
                    <a:p>
                      <a:pPr marL="0" marR="0">
                        <a:lnSpc>
                          <a:spcPct val="115000"/>
                        </a:lnSpc>
                        <a:spcBef>
                          <a:spcPts val="0"/>
                        </a:spcBef>
                        <a:spcAft>
                          <a:spcPts val="0"/>
                        </a:spcAft>
                      </a:pPr>
                      <a:r>
                        <a:rPr lang="en-US" sz="1800" dirty="0">
                          <a:effectLst/>
                        </a:rPr>
                        <a:t>Introduction</a:t>
                      </a:r>
                      <a:endParaRPr lang="en-US" sz="1200" dirty="0">
                        <a:effectLst/>
                      </a:endParaRPr>
                    </a:p>
                    <a:p>
                      <a:pPr marL="342900" marR="0" lvl="0" indent="-342900">
                        <a:lnSpc>
                          <a:spcPct val="115000"/>
                        </a:lnSpc>
                        <a:spcBef>
                          <a:spcPts val="0"/>
                        </a:spcBef>
                        <a:spcAft>
                          <a:spcPts val="0"/>
                        </a:spcAft>
                        <a:buFont typeface="Calibri"/>
                        <a:buChar char="-"/>
                      </a:pPr>
                      <a:r>
                        <a:rPr lang="en-US" sz="1800" dirty="0">
                          <a:effectLst/>
                        </a:rPr>
                        <a:t>Kevin Wood, SD Clean Cities</a:t>
                      </a:r>
                      <a:endParaRPr lang="en-US" sz="1200" dirty="0">
                        <a:effectLst/>
                        <a:latin typeface="Calibri"/>
                        <a:ea typeface="Calibri"/>
                        <a:cs typeface="Times New Roman"/>
                      </a:endParaRPr>
                    </a:p>
                  </a:txBody>
                  <a:tcPr marL="64363" marR="64363" marT="0" marB="0"/>
                </a:tc>
                <a:tc>
                  <a:txBody>
                    <a:bodyPr/>
                    <a:lstStyle/>
                    <a:p>
                      <a:pPr marL="0" marR="0">
                        <a:lnSpc>
                          <a:spcPct val="115000"/>
                        </a:lnSpc>
                        <a:spcBef>
                          <a:spcPts val="0"/>
                        </a:spcBef>
                        <a:spcAft>
                          <a:spcPts val="0"/>
                        </a:spcAft>
                      </a:pPr>
                      <a:r>
                        <a:rPr lang="en-US" sz="1800">
                          <a:effectLst/>
                        </a:rPr>
                        <a:t> </a:t>
                      </a:r>
                      <a:endParaRPr lang="en-US" sz="1200">
                        <a:effectLst/>
                        <a:latin typeface="Calibri"/>
                        <a:ea typeface="Calibri"/>
                        <a:cs typeface="Times New Roman"/>
                      </a:endParaRPr>
                    </a:p>
                  </a:txBody>
                  <a:tcPr marL="64363" marR="64363" marT="0" marB="0"/>
                </a:tc>
                <a:tc>
                  <a:txBody>
                    <a:bodyPr/>
                    <a:lstStyle/>
                    <a:p>
                      <a:pPr marL="0" marR="0">
                        <a:lnSpc>
                          <a:spcPct val="115000"/>
                        </a:lnSpc>
                        <a:spcBef>
                          <a:spcPts val="0"/>
                        </a:spcBef>
                        <a:spcAft>
                          <a:spcPts val="0"/>
                        </a:spcAft>
                      </a:pPr>
                      <a:r>
                        <a:rPr lang="en-US" sz="1800">
                          <a:effectLst/>
                        </a:rPr>
                        <a:t>11:30 AM</a:t>
                      </a:r>
                      <a:endParaRPr lang="en-US" sz="1200">
                        <a:effectLst/>
                        <a:latin typeface="Calibri"/>
                        <a:ea typeface="Calibri"/>
                        <a:cs typeface="Times New Roman"/>
                      </a:endParaRPr>
                    </a:p>
                  </a:txBody>
                  <a:tcPr marL="64363" marR="64363" marT="0" marB="0"/>
                </a:tc>
              </a:tr>
              <a:tr h="230276">
                <a:tc>
                  <a:txBody>
                    <a:bodyPr/>
                    <a:lstStyle/>
                    <a:p>
                      <a:pPr marL="0" marR="0">
                        <a:lnSpc>
                          <a:spcPct val="115000"/>
                        </a:lnSpc>
                        <a:spcBef>
                          <a:spcPts val="0"/>
                        </a:spcBef>
                        <a:spcAft>
                          <a:spcPts val="0"/>
                        </a:spcAft>
                      </a:pPr>
                      <a:r>
                        <a:rPr lang="en-US" sz="1800">
                          <a:effectLst/>
                        </a:rPr>
                        <a:t> </a:t>
                      </a:r>
                      <a:endParaRPr lang="en-US" sz="1200">
                        <a:effectLst/>
                        <a:latin typeface="Calibri"/>
                        <a:ea typeface="Calibri"/>
                        <a:cs typeface="Times New Roman"/>
                      </a:endParaRPr>
                    </a:p>
                  </a:txBody>
                  <a:tcPr marL="64363" marR="64363" marT="0" marB="0"/>
                </a:tc>
                <a:tc>
                  <a:txBody>
                    <a:bodyPr/>
                    <a:lstStyle/>
                    <a:p>
                      <a:pPr marL="0" marR="0">
                        <a:lnSpc>
                          <a:spcPct val="115000"/>
                        </a:lnSpc>
                        <a:spcBef>
                          <a:spcPts val="0"/>
                        </a:spcBef>
                        <a:spcAft>
                          <a:spcPts val="0"/>
                        </a:spcAft>
                      </a:pPr>
                      <a:r>
                        <a:rPr lang="en-US" sz="1800">
                          <a:effectLst/>
                        </a:rPr>
                        <a:t> </a:t>
                      </a:r>
                      <a:endParaRPr lang="en-US" sz="1200">
                        <a:effectLst/>
                        <a:latin typeface="Calibri"/>
                        <a:ea typeface="Calibri"/>
                        <a:cs typeface="Times New Roman"/>
                      </a:endParaRPr>
                    </a:p>
                  </a:txBody>
                  <a:tcPr marL="64363" marR="64363" marT="0" marB="0"/>
                </a:tc>
                <a:tc>
                  <a:txBody>
                    <a:bodyPr/>
                    <a:lstStyle/>
                    <a:p>
                      <a:pPr marL="0" marR="0">
                        <a:lnSpc>
                          <a:spcPct val="115000"/>
                        </a:lnSpc>
                        <a:spcBef>
                          <a:spcPts val="0"/>
                        </a:spcBef>
                        <a:spcAft>
                          <a:spcPts val="0"/>
                        </a:spcAft>
                      </a:pPr>
                      <a:r>
                        <a:rPr lang="en-US" sz="1800" dirty="0">
                          <a:effectLst/>
                        </a:rPr>
                        <a:t> </a:t>
                      </a:r>
                      <a:endParaRPr lang="en-US" sz="1200" dirty="0">
                        <a:effectLst/>
                        <a:latin typeface="Calibri"/>
                        <a:ea typeface="Calibri"/>
                        <a:cs typeface="Times New Roman"/>
                      </a:endParaRPr>
                    </a:p>
                  </a:txBody>
                  <a:tcPr marL="64363" marR="64363" marT="0" marB="0"/>
                </a:tc>
              </a:tr>
              <a:tr h="690827">
                <a:tc>
                  <a:txBody>
                    <a:bodyPr/>
                    <a:lstStyle/>
                    <a:p>
                      <a:pPr marL="0" marR="0">
                        <a:lnSpc>
                          <a:spcPct val="115000"/>
                        </a:lnSpc>
                        <a:spcBef>
                          <a:spcPts val="0"/>
                        </a:spcBef>
                        <a:spcAft>
                          <a:spcPts val="0"/>
                        </a:spcAft>
                      </a:pPr>
                      <a:r>
                        <a:rPr lang="en-US" sz="1800" dirty="0">
                          <a:effectLst/>
                        </a:rPr>
                        <a:t>Propane Equipment and Benefits</a:t>
                      </a:r>
                      <a:endParaRPr lang="en-US" sz="1200" dirty="0">
                        <a:effectLst/>
                      </a:endParaRPr>
                    </a:p>
                    <a:p>
                      <a:pPr marL="342900" marR="0" lvl="0" indent="-342900">
                        <a:lnSpc>
                          <a:spcPct val="115000"/>
                        </a:lnSpc>
                        <a:spcBef>
                          <a:spcPts val="0"/>
                        </a:spcBef>
                        <a:spcAft>
                          <a:spcPts val="0"/>
                        </a:spcAft>
                        <a:buFont typeface="Calibri"/>
                        <a:buChar char="-"/>
                      </a:pPr>
                      <a:r>
                        <a:rPr lang="en-US" sz="1800" dirty="0">
                          <a:effectLst/>
                        </a:rPr>
                        <a:t>Clay Johnson, </a:t>
                      </a:r>
                      <a:r>
                        <a:rPr lang="en-US" sz="1800" dirty="0" err="1">
                          <a:effectLst/>
                        </a:rPr>
                        <a:t>Amerigas</a:t>
                      </a:r>
                      <a:endParaRPr lang="en-US" sz="1200" dirty="0">
                        <a:effectLst/>
                      </a:endParaRPr>
                    </a:p>
                    <a:p>
                      <a:pPr marL="0" marR="0">
                        <a:lnSpc>
                          <a:spcPct val="115000"/>
                        </a:lnSpc>
                        <a:spcBef>
                          <a:spcPts val="0"/>
                        </a:spcBef>
                        <a:spcAft>
                          <a:spcPts val="0"/>
                        </a:spcAft>
                      </a:pPr>
                      <a:r>
                        <a:rPr lang="en-US" sz="1800" dirty="0">
                          <a:effectLst/>
                        </a:rPr>
                        <a:t> </a:t>
                      </a:r>
                      <a:endParaRPr lang="en-US" sz="1200" dirty="0">
                        <a:effectLst/>
                        <a:latin typeface="Calibri"/>
                        <a:ea typeface="Calibri"/>
                        <a:cs typeface="Times New Roman"/>
                      </a:endParaRPr>
                    </a:p>
                  </a:txBody>
                  <a:tcPr marL="64363" marR="64363" marT="0" marB="0"/>
                </a:tc>
                <a:tc>
                  <a:txBody>
                    <a:bodyPr/>
                    <a:lstStyle/>
                    <a:p>
                      <a:pPr marL="0" marR="0">
                        <a:lnSpc>
                          <a:spcPct val="115000"/>
                        </a:lnSpc>
                        <a:spcBef>
                          <a:spcPts val="0"/>
                        </a:spcBef>
                        <a:spcAft>
                          <a:spcPts val="0"/>
                        </a:spcAft>
                      </a:pPr>
                      <a:r>
                        <a:rPr lang="en-US" sz="1800">
                          <a:effectLst/>
                        </a:rPr>
                        <a:t> </a:t>
                      </a:r>
                      <a:endParaRPr lang="en-US" sz="1200">
                        <a:effectLst/>
                        <a:latin typeface="Calibri"/>
                        <a:ea typeface="Calibri"/>
                        <a:cs typeface="Times New Roman"/>
                      </a:endParaRPr>
                    </a:p>
                  </a:txBody>
                  <a:tcPr marL="64363" marR="64363" marT="0" marB="0"/>
                </a:tc>
                <a:tc>
                  <a:txBody>
                    <a:bodyPr/>
                    <a:lstStyle/>
                    <a:p>
                      <a:pPr marL="0" marR="0">
                        <a:lnSpc>
                          <a:spcPct val="115000"/>
                        </a:lnSpc>
                        <a:spcBef>
                          <a:spcPts val="0"/>
                        </a:spcBef>
                        <a:spcAft>
                          <a:spcPts val="0"/>
                        </a:spcAft>
                      </a:pPr>
                      <a:r>
                        <a:rPr lang="en-US" sz="1800">
                          <a:effectLst/>
                        </a:rPr>
                        <a:t>11:45 AM</a:t>
                      </a:r>
                      <a:endParaRPr lang="en-US" sz="1200">
                        <a:effectLst/>
                      </a:endParaRPr>
                    </a:p>
                    <a:p>
                      <a:pPr marL="0" marR="0">
                        <a:lnSpc>
                          <a:spcPct val="115000"/>
                        </a:lnSpc>
                        <a:spcBef>
                          <a:spcPts val="0"/>
                        </a:spcBef>
                        <a:spcAft>
                          <a:spcPts val="0"/>
                        </a:spcAft>
                      </a:pPr>
                      <a:r>
                        <a:rPr lang="en-US" sz="1800">
                          <a:effectLst/>
                        </a:rPr>
                        <a:t> </a:t>
                      </a:r>
                      <a:endParaRPr lang="en-US" sz="1200">
                        <a:effectLst/>
                        <a:latin typeface="Calibri"/>
                        <a:ea typeface="Calibri"/>
                        <a:cs typeface="Times New Roman"/>
                      </a:endParaRPr>
                    </a:p>
                  </a:txBody>
                  <a:tcPr marL="64363" marR="64363" marT="0" marB="0"/>
                </a:tc>
              </a:tr>
              <a:tr h="690827">
                <a:tc>
                  <a:txBody>
                    <a:bodyPr/>
                    <a:lstStyle/>
                    <a:p>
                      <a:pPr marL="0" marR="0">
                        <a:lnSpc>
                          <a:spcPct val="115000"/>
                        </a:lnSpc>
                        <a:spcBef>
                          <a:spcPts val="0"/>
                        </a:spcBef>
                        <a:spcAft>
                          <a:spcPts val="0"/>
                        </a:spcAft>
                      </a:pPr>
                      <a:r>
                        <a:rPr lang="en-US" sz="1800" dirty="0">
                          <a:effectLst/>
                        </a:rPr>
                        <a:t>Closing Remarks</a:t>
                      </a:r>
                      <a:endParaRPr lang="en-US" sz="1200" dirty="0">
                        <a:effectLst/>
                      </a:endParaRPr>
                    </a:p>
                    <a:p>
                      <a:pPr marL="342900" marR="0" lvl="0" indent="-342900">
                        <a:lnSpc>
                          <a:spcPct val="115000"/>
                        </a:lnSpc>
                        <a:spcBef>
                          <a:spcPts val="0"/>
                        </a:spcBef>
                        <a:spcAft>
                          <a:spcPts val="0"/>
                        </a:spcAft>
                        <a:buFont typeface="Calibri"/>
                        <a:buChar char="-"/>
                      </a:pPr>
                      <a:r>
                        <a:rPr lang="en-US" sz="1800" dirty="0">
                          <a:effectLst/>
                        </a:rPr>
                        <a:t>Steve Moore, Expo Propane</a:t>
                      </a:r>
                      <a:endParaRPr lang="en-US" sz="1200" dirty="0">
                        <a:effectLst/>
                      </a:endParaRPr>
                    </a:p>
                    <a:p>
                      <a:pPr marL="457200" marR="0">
                        <a:lnSpc>
                          <a:spcPct val="115000"/>
                        </a:lnSpc>
                        <a:spcBef>
                          <a:spcPts val="0"/>
                        </a:spcBef>
                        <a:spcAft>
                          <a:spcPts val="0"/>
                        </a:spcAft>
                      </a:pPr>
                      <a:r>
                        <a:rPr lang="en-US" sz="1800" dirty="0">
                          <a:effectLst/>
                        </a:rPr>
                        <a:t> </a:t>
                      </a:r>
                      <a:endParaRPr lang="en-US" sz="1200" dirty="0">
                        <a:effectLst/>
                        <a:latin typeface="Calibri"/>
                        <a:ea typeface="Calibri"/>
                        <a:cs typeface="Times New Roman"/>
                      </a:endParaRPr>
                    </a:p>
                  </a:txBody>
                  <a:tcPr marL="64363" marR="64363" marT="0" marB="0"/>
                </a:tc>
                <a:tc>
                  <a:txBody>
                    <a:bodyPr/>
                    <a:lstStyle/>
                    <a:p>
                      <a:pPr marL="0" marR="0">
                        <a:lnSpc>
                          <a:spcPct val="115000"/>
                        </a:lnSpc>
                        <a:spcBef>
                          <a:spcPts val="0"/>
                        </a:spcBef>
                        <a:spcAft>
                          <a:spcPts val="0"/>
                        </a:spcAft>
                      </a:pPr>
                      <a:r>
                        <a:rPr lang="en-US" sz="1800">
                          <a:effectLst/>
                        </a:rPr>
                        <a:t> </a:t>
                      </a:r>
                      <a:endParaRPr lang="en-US" sz="1200">
                        <a:effectLst/>
                        <a:latin typeface="Calibri"/>
                        <a:ea typeface="Calibri"/>
                        <a:cs typeface="Times New Roman"/>
                      </a:endParaRPr>
                    </a:p>
                  </a:txBody>
                  <a:tcPr marL="64363" marR="64363" marT="0" marB="0"/>
                </a:tc>
                <a:tc>
                  <a:txBody>
                    <a:bodyPr/>
                    <a:lstStyle/>
                    <a:p>
                      <a:pPr marL="0" marR="0">
                        <a:lnSpc>
                          <a:spcPct val="115000"/>
                        </a:lnSpc>
                        <a:spcBef>
                          <a:spcPts val="0"/>
                        </a:spcBef>
                        <a:spcAft>
                          <a:spcPts val="0"/>
                        </a:spcAft>
                      </a:pPr>
                      <a:r>
                        <a:rPr lang="en-US" sz="1800">
                          <a:effectLst/>
                        </a:rPr>
                        <a:t>12:30 PM</a:t>
                      </a:r>
                      <a:endParaRPr lang="en-US" sz="1200">
                        <a:effectLst/>
                        <a:latin typeface="Calibri"/>
                        <a:ea typeface="Calibri"/>
                        <a:cs typeface="Times New Roman"/>
                      </a:endParaRPr>
                    </a:p>
                  </a:txBody>
                  <a:tcPr marL="64363" marR="64363" marT="0" marB="0"/>
                </a:tc>
              </a:tr>
              <a:tr h="460551">
                <a:tc>
                  <a:txBody>
                    <a:bodyPr/>
                    <a:lstStyle/>
                    <a:p>
                      <a:pPr marL="0" marR="0">
                        <a:lnSpc>
                          <a:spcPct val="115000"/>
                        </a:lnSpc>
                        <a:spcBef>
                          <a:spcPts val="0"/>
                        </a:spcBef>
                        <a:spcAft>
                          <a:spcPts val="0"/>
                        </a:spcAft>
                      </a:pPr>
                      <a:r>
                        <a:rPr lang="en-US" sz="1800" dirty="0">
                          <a:effectLst/>
                        </a:rPr>
                        <a:t>Q&amp;A Discussion</a:t>
                      </a:r>
                      <a:endParaRPr lang="en-US" sz="1200" dirty="0">
                        <a:effectLst/>
                      </a:endParaRPr>
                    </a:p>
                    <a:p>
                      <a:pPr marL="0" marR="0">
                        <a:lnSpc>
                          <a:spcPct val="115000"/>
                        </a:lnSpc>
                        <a:spcBef>
                          <a:spcPts val="0"/>
                        </a:spcBef>
                        <a:spcAft>
                          <a:spcPts val="0"/>
                        </a:spcAft>
                      </a:pPr>
                      <a:r>
                        <a:rPr lang="en-US" sz="1800" dirty="0">
                          <a:effectLst/>
                        </a:rPr>
                        <a:t> </a:t>
                      </a:r>
                      <a:endParaRPr lang="en-US" sz="1200" dirty="0">
                        <a:effectLst/>
                        <a:latin typeface="Calibri"/>
                        <a:ea typeface="Calibri"/>
                        <a:cs typeface="Times New Roman"/>
                      </a:endParaRPr>
                    </a:p>
                  </a:txBody>
                  <a:tcPr marL="64363" marR="64363" marT="0" marB="0"/>
                </a:tc>
                <a:tc>
                  <a:txBody>
                    <a:bodyPr/>
                    <a:lstStyle/>
                    <a:p>
                      <a:pPr marL="0" marR="0">
                        <a:lnSpc>
                          <a:spcPct val="115000"/>
                        </a:lnSpc>
                        <a:spcBef>
                          <a:spcPts val="0"/>
                        </a:spcBef>
                        <a:spcAft>
                          <a:spcPts val="0"/>
                        </a:spcAft>
                      </a:pPr>
                      <a:r>
                        <a:rPr lang="en-US" sz="1800">
                          <a:effectLst/>
                        </a:rPr>
                        <a:t> </a:t>
                      </a:r>
                      <a:endParaRPr lang="en-US" sz="1200">
                        <a:effectLst/>
                        <a:latin typeface="Calibri"/>
                        <a:ea typeface="Calibri"/>
                        <a:cs typeface="Times New Roman"/>
                      </a:endParaRPr>
                    </a:p>
                  </a:txBody>
                  <a:tcPr marL="64363" marR="64363" marT="0" marB="0"/>
                </a:tc>
                <a:tc>
                  <a:txBody>
                    <a:bodyPr/>
                    <a:lstStyle/>
                    <a:p>
                      <a:pPr marL="0" marR="0">
                        <a:lnSpc>
                          <a:spcPct val="115000"/>
                        </a:lnSpc>
                        <a:spcBef>
                          <a:spcPts val="0"/>
                        </a:spcBef>
                        <a:spcAft>
                          <a:spcPts val="0"/>
                        </a:spcAft>
                      </a:pPr>
                      <a:r>
                        <a:rPr lang="en-US" sz="1800">
                          <a:effectLst/>
                        </a:rPr>
                        <a:t>12:40 PM</a:t>
                      </a:r>
                      <a:endParaRPr lang="en-US" sz="1200">
                        <a:effectLst/>
                      </a:endParaRPr>
                    </a:p>
                    <a:p>
                      <a:pPr marL="0" marR="0">
                        <a:lnSpc>
                          <a:spcPct val="115000"/>
                        </a:lnSpc>
                        <a:spcBef>
                          <a:spcPts val="0"/>
                        </a:spcBef>
                        <a:spcAft>
                          <a:spcPts val="0"/>
                        </a:spcAft>
                      </a:pPr>
                      <a:r>
                        <a:rPr lang="en-US" sz="1800">
                          <a:effectLst/>
                        </a:rPr>
                        <a:t> </a:t>
                      </a:r>
                      <a:endParaRPr lang="en-US" sz="1200">
                        <a:effectLst/>
                        <a:latin typeface="Calibri"/>
                        <a:ea typeface="Calibri"/>
                        <a:cs typeface="Times New Roman"/>
                      </a:endParaRPr>
                    </a:p>
                  </a:txBody>
                  <a:tcPr marL="64363" marR="64363" marT="0" marB="0"/>
                </a:tc>
              </a:tr>
              <a:tr h="460551">
                <a:tc>
                  <a:txBody>
                    <a:bodyPr/>
                    <a:lstStyle/>
                    <a:p>
                      <a:pPr marL="0" marR="0">
                        <a:lnSpc>
                          <a:spcPct val="115000"/>
                        </a:lnSpc>
                        <a:spcBef>
                          <a:spcPts val="0"/>
                        </a:spcBef>
                        <a:spcAft>
                          <a:spcPts val="0"/>
                        </a:spcAft>
                      </a:pPr>
                      <a:r>
                        <a:rPr lang="en-US" sz="1800" dirty="0">
                          <a:effectLst/>
                        </a:rPr>
                        <a:t>Networking Lunch and Equipment Showcase</a:t>
                      </a:r>
                      <a:endParaRPr lang="en-US" sz="1200" dirty="0">
                        <a:effectLst/>
                      </a:endParaRPr>
                    </a:p>
                    <a:p>
                      <a:pPr marL="0" marR="0">
                        <a:lnSpc>
                          <a:spcPct val="115000"/>
                        </a:lnSpc>
                        <a:spcBef>
                          <a:spcPts val="0"/>
                        </a:spcBef>
                        <a:spcAft>
                          <a:spcPts val="0"/>
                        </a:spcAft>
                      </a:pPr>
                      <a:r>
                        <a:rPr lang="en-US" sz="1800" dirty="0">
                          <a:effectLst/>
                        </a:rPr>
                        <a:t> </a:t>
                      </a:r>
                      <a:endParaRPr lang="en-US" sz="1200" dirty="0">
                        <a:effectLst/>
                        <a:latin typeface="Calibri"/>
                        <a:ea typeface="Calibri"/>
                        <a:cs typeface="Times New Roman"/>
                      </a:endParaRPr>
                    </a:p>
                  </a:txBody>
                  <a:tcPr marL="64363" marR="64363" marT="0" marB="0"/>
                </a:tc>
                <a:tc>
                  <a:txBody>
                    <a:bodyPr/>
                    <a:lstStyle/>
                    <a:p>
                      <a:pPr marL="0" marR="0">
                        <a:lnSpc>
                          <a:spcPct val="115000"/>
                        </a:lnSpc>
                        <a:spcBef>
                          <a:spcPts val="0"/>
                        </a:spcBef>
                        <a:spcAft>
                          <a:spcPts val="0"/>
                        </a:spcAft>
                      </a:pPr>
                      <a:r>
                        <a:rPr lang="en-US" sz="1800">
                          <a:effectLst/>
                        </a:rPr>
                        <a:t> </a:t>
                      </a:r>
                      <a:endParaRPr lang="en-US" sz="1200">
                        <a:effectLst/>
                        <a:latin typeface="Calibri"/>
                        <a:ea typeface="Calibri"/>
                        <a:cs typeface="Times New Roman"/>
                      </a:endParaRPr>
                    </a:p>
                  </a:txBody>
                  <a:tcPr marL="64363" marR="64363" marT="0" marB="0"/>
                </a:tc>
                <a:tc>
                  <a:txBody>
                    <a:bodyPr/>
                    <a:lstStyle/>
                    <a:p>
                      <a:pPr marL="0" marR="0">
                        <a:lnSpc>
                          <a:spcPct val="115000"/>
                        </a:lnSpc>
                        <a:spcBef>
                          <a:spcPts val="0"/>
                        </a:spcBef>
                        <a:spcAft>
                          <a:spcPts val="0"/>
                        </a:spcAft>
                      </a:pPr>
                      <a:r>
                        <a:rPr lang="en-US" sz="1800" dirty="0">
                          <a:effectLst/>
                        </a:rPr>
                        <a:t>1:00 PM</a:t>
                      </a:r>
                      <a:endParaRPr lang="en-US" sz="1200" dirty="0">
                        <a:effectLst/>
                        <a:latin typeface="Calibri"/>
                        <a:ea typeface="Calibri"/>
                        <a:cs typeface="Times New Roman"/>
                      </a:endParaRPr>
                    </a:p>
                  </a:txBody>
                  <a:tcPr marL="64363" marR="64363" marT="0" marB="0"/>
                </a:tc>
              </a:tr>
            </a:tbl>
          </a:graphicData>
        </a:graphic>
      </p:graphicFrame>
    </p:spTree>
    <p:extLst>
      <p:ext uri="{BB962C8B-B14F-4D97-AF65-F5344CB8AC3E}">
        <p14:creationId xmlns:p14="http://schemas.microsoft.com/office/powerpoint/2010/main" val="16161266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1026</TotalTime>
  <Words>508</Words>
  <Application>Microsoft Office PowerPoint</Application>
  <PresentationFormat>On-screen Show (4:3)</PresentationFormat>
  <Paragraphs>126</Paragraphs>
  <Slides>9</Slides>
  <Notes>6</Notes>
  <HiddenSlides>0</HiddenSlides>
  <MMClips>0</MMClips>
  <ScaleCrop>false</ScaleCrop>
  <HeadingPairs>
    <vt:vector size="4" baseType="variant">
      <vt:variant>
        <vt:lpstr>Theme</vt:lpstr>
      </vt:variant>
      <vt:variant>
        <vt:i4>1</vt:i4>
      </vt:variant>
      <vt:variant>
        <vt:lpstr>Slide Titles</vt:lpstr>
      </vt:variant>
      <vt:variant>
        <vt:i4>9</vt:i4>
      </vt:variant>
    </vt:vector>
  </HeadingPairs>
  <TitlesOfParts>
    <vt:vector size="10" baseType="lpstr">
      <vt:lpstr>Office Theme</vt:lpstr>
      <vt:lpstr>San Diego Clean Cities  Propane Landscaping Equipment Workshop</vt:lpstr>
      <vt:lpstr>Propane Landscaping Equipment Workshop</vt:lpstr>
      <vt:lpstr>Clean Cities</vt:lpstr>
      <vt:lpstr>Propane Basics</vt:lpstr>
      <vt:lpstr>Propane vs. Gasoline</vt:lpstr>
      <vt:lpstr>Fueling Stations</vt:lpstr>
      <vt:lpstr>Additional Resources</vt:lpstr>
      <vt:lpstr>Contact Information</vt:lpstr>
      <vt:lpstr>San Diego Clean Cities  Propane Landscaping Equipment Workshop</vt:lpstr>
    </vt:vector>
  </TitlesOfParts>
  <Company>CCSE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Anna Miller</dc:creator>
  <cp:lastModifiedBy>Randy Wilde</cp:lastModifiedBy>
  <cp:revision>83</cp:revision>
  <dcterms:created xsi:type="dcterms:W3CDTF">2014-01-13T17:25:52Z</dcterms:created>
  <dcterms:modified xsi:type="dcterms:W3CDTF">2015-12-08T15:49:44Z</dcterms:modified>
</cp:coreProperties>
</file>