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31"/>
  </p:notesMasterIdLst>
  <p:sldIdLst>
    <p:sldId id="2323" r:id="rId5"/>
    <p:sldId id="2582" r:id="rId6"/>
    <p:sldId id="2270" r:id="rId7"/>
    <p:sldId id="2306" r:id="rId8"/>
    <p:sldId id="2451" r:id="rId9"/>
    <p:sldId id="2564" r:id="rId10"/>
    <p:sldId id="2242" r:id="rId11"/>
    <p:sldId id="2570" r:id="rId12"/>
    <p:sldId id="7434" r:id="rId13"/>
    <p:sldId id="2588" r:id="rId14"/>
    <p:sldId id="7431" r:id="rId15"/>
    <p:sldId id="7432" r:id="rId16"/>
    <p:sldId id="7433" r:id="rId17"/>
    <p:sldId id="2210" r:id="rId18"/>
    <p:sldId id="2212" r:id="rId19"/>
    <p:sldId id="2287" r:id="rId20"/>
    <p:sldId id="2454" r:id="rId21"/>
    <p:sldId id="2455" r:id="rId22"/>
    <p:sldId id="1502" r:id="rId23"/>
    <p:sldId id="7430" r:id="rId24"/>
    <p:sldId id="2590" r:id="rId25"/>
    <p:sldId id="2591" r:id="rId26"/>
    <p:sldId id="2331" r:id="rId27"/>
    <p:sldId id="7435" r:id="rId28"/>
    <p:sldId id="2592" r:id="rId29"/>
    <p:sldId id="460"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userDrawn="1">
          <p15:clr>
            <a:srgbClr val="A4A3A4"/>
          </p15:clr>
        </p15:guide>
        <p15:guide id="2" pos="3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EFA69D-4CDE-A805-9226-105659B358F6}" name="Jeff Venegas" initials="JV" userId="S::jeff@nuvve.com::712f7b66-ef4a-44f7-b8aa-be31aab32c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0"/>
    <a:srgbClr val="759840"/>
    <a:srgbClr val="FF7E79"/>
    <a:srgbClr val="DCE8C9"/>
    <a:srgbClr val="FF9300"/>
    <a:srgbClr val="92A378"/>
    <a:srgbClr val="A5BC83"/>
    <a:srgbClr val="CADDAE"/>
    <a:srgbClr val="CDF5FF"/>
    <a:srgbClr val="B8DC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p:restoredTop sz="94632"/>
  </p:normalViewPr>
  <p:slideViewPr>
    <p:cSldViewPr snapToGrid="0">
      <p:cViewPr varScale="1">
        <p:scale>
          <a:sx n="111" d="100"/>
          <a:sy n="111" d="100"/>
        </p:scale>
        <p:origin x="872" y="200"/>
      </p:cViewPr>
      <p:guideLst>
        <p:guide orient="horz" pos="108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https://netorg752045-my.sharepoint.com/personal/ebuss_nuvve_com/Documents/Documents/ELRP/ELRP%20Calculato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netorg752045-my.sharepoint.com/personal/ebuss_nuvve_com/Documents/Documents/ELRP/ELRP%20Calculator.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ELRP Event</a:t>
            </a:r>
            <a:r>
              <a:rPr lang="en-US" baseline="0"/>
              <a:t> Duration per Event Date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024182544192286"/>
          <c:y val="0.12700163398692813"/>
          <c:w val="0.71932090962856443"/>
          <c:h val="0.60556231022592766"/>
        </c:manualLayout>
      </c:layout>
      <c:barChart>
        <c:barDir val="col"/>
        <c:grouping val="clustered"/>
        <c:varyColors val="0"/>
        <c:ser>
          <c:idx val="0"/>
          <c:order val="0"/>
          <c:tx>
            <c:strRef>
              <c:f>Cumulative!$B$3</c:f>
              <c:strCache>
                <c:ptCount val="1"/>
                <c:pt idx="0">
                  <c:v>Event Duration (hrs)</c:v>
                </c:pt>
              </c:strCache>
            </c:strRef>
          </c:tx>
          <c:spPr>
            <a:solidFill>
              <a:schemeClr val="accent2"/>
            </a:solidFill>
            <a:ln>
              <a:noFill/>
            </a:ln>
            <a:effectLst/>
          </c:spPr>
          <c:invertIfNegative val="0"/>
          <c:cat>
            <c:numRef>
              <c:f>Cumulative!$E$4:$E$13</c:f>
              <c:numCache>
                <c:formatCode>d\-mmm</c:formatCode>
                <c:ptCount val="10"/>
                <c:pt idx="0">
                  <c:v>44790</c:v>
                </c:pt>
                <c:pt idx="1">
                  <c:v>44804</c:v>
                </c:pt>
                <c:pt idx="2">
                  <c:v>44805</c:v>
                </c:pt>
                <c:pt idx="3">
                  <c:v>44807</c:v>
                </c:pt>
                <c:pt idx="4">
                  <c:v>44808</c:v>
                </c:pt>
                <c:pt idx="5">
                  <c:v>44809</c:v>
                </c:pt>
                <c:pt idx="6">
                  <c:v>44810</c:v>
                </c:pt>
                <c:pt idx="7">
                  <c:v>44811</c:v>
                </c:pt>
                <c:pt idx="8">
                  <c:v>44812</c:v>
                </c:pt>
                <c:pt idx="9">
                  <c:v>44813</c:v>
                </c:pt>
              </c:numCache>
            </c:numRef>
          </c:cat>
          <c:val>
            <c:numRef>
              <c:f>Cumulative!$B$4:$B$13</c:f>
              <c:numCache>
                <c:formatCode>General</c:formatCode>
                <c:ptCount val="10"/>
                <c:pt idx="0">
                  <c:v>5</c:v>
                </c:pt>
                <c:pt idx="1">
                  <c:v>3</c:v>
                </c:pt>
                <c:pt idx="2">
                  <c:v>1</c:v>
                </c:pt>
                <c:pt idx="3">
                  <c:v>2</c:v>
                </c:pt>
                <c:pt idx="4">
                  <c:v>3</c:v>
                </c:pt>
                <c:pt idx="5">
                  <c:v>4</c:v>
                </c:pt>
                <c:pt idx="6">
                  <c:v>5</c:v>
                </c:pt>
                <c:pt idx="7">
                  <c:v>5</c:v>
                </c:pt>
                <c:pt idx="8">
                  <c:v>5</c:v>
                </c:pt>
                <c:pt idx="9">
                  <c:v>3</c:v>
                </c:pt>
              </c:numCache>
            </c:numRef>
          </c:val>
          <c:extLst>
            <c:ext xmlns:c16="http://schemas.microsoft.com/office/drawing/2014/chart" uri="{C3380CC4-5D6E-409C-BE32-E72D297353CC}">
              <c16:uniqueId val="{00000000-8A9E-4C69-84AF-1D832A4C4E4A}"/>
            </c:ext>
          </c:extLst>
        </c:ser>
        <c:dLbls>
          <c:showLegendKey val="0"/>
          <c:showVal val="0"/>
          <c:showCatName val="0"/>
          <c:showSerName val="0"/>
          <c:showPercent val="0"/>
          <c:showBubbleSize val="0"/>
        </c:dLbls>
        <c:gapWidth val="219"/>
        <c:axId val="1153870416"/>
        <c:axId val="1153866256"/>
      </c:barChart>
      <c:lineChart>
        <c:grouping val="standard"/>
        <c:varyColors val="0"/>
        <c:ser>
          <c:idx val="3"/>
          <c:order val="1"/>
          <c:tx>
            <c:strRef>
              <c:f>Cumulative!$A$3</c:f>
              <c:strCache>
                <c:ptCount val="1"/>
                <c:pt idx="0">
                  <c:v>Cumulative Duration</c:v>
                </c:pt>
              </c:strCache>
            </c:strRef>
          </c:tx>
          <c:spPr>
            <a:ln w="28575" cap="rnd">
              <a:solidFill>
                <a:srgbClr val="00B050"/>
              </a:solidFill>
              <a:round/>
            </a:ln>
            <a:effectLst/>
          </c:spPr>
          <c:marker>
            <c:symbol val="none"/>
          </c:marker>
          <c:cat>
            <c:numRef>
              <c:f>Cumulative!$E$4:$E$13</c:f>
              <c:numCache>
                <c:formatCode>d\-mmm</c:formatCode>
                <c:ptCount val="10"/>
                <c:pt idx="0">
                  <c:v>44790</c:v>
                </c:pt>
                <c:pt idx="1">
                  <c:v>44804</c:v>
                </c:pt>
                <c:pt idx="2">
                  <c:v>44805</c:v>
                </c:pt>
                <c:pt idx="3">
                  <c:v>44807</c:v>
                </c:pt>
                <c:pt idx="4">
                  <c:v>44808</c:v>
                </c:pt>
                <c:pt idx="5">
                  <c:v>44809</c:v>
                </c:pt>
                <c:pt idx="6">
                  <c:v>44810</c:v>
                </c:pt>
                <c:pt idx="7">
                  <c:v>44811</c:v>
                </c:pt>
                <c:pt idx="8">
                  <c:v>44812</c:v>
                </c:pt>
                <c:pt idx="9">
                  <c:v>44813</c:v>
                </c:pt>
              </c:numCache>
            </c:numRef>
          </c:cat>
          <c:val>
            <c:numRef>
              <c:f>Cumulative!$A$4:$A$13</c:f>
              <c:numCache>
                <c:formatCode>General</c:formatCode>
                <c:ptCount val="10"/>
                <c:pt idx="0">
                  <c:v>5</c:v>
                </c:pt>
                <c:pt idx="1">
                  <c:v>8</c:v>
                </c:pt>
                <c:pt idx="2">
                  <c:v>9</c:v>
                </c:pt>
                <c:pt idx="3">
                  <c:v>11</c:v>
                </c:pt>
                <c:pt idx="4">
                  <c:v>14</c:v>
                </c:pt>
                <c:pt idx="5">
                  <c:v>18</c:v>
                </c:pt>
                <c:pt idx="6">
                  <c:v>23</c:v>
                </c:pt>
                <c:pt idx="7">
                  <c:v>28</c:v>
                </c:pt>
                <c:pt idx="8">
                  <c:v>33</c:v>
                </c:pt>
                <c:pt idx="9">
                  <c:v>36</c:v>
                </c:pt>
              </c:numCache>
            </c:numRef>
          </c:val>
          <c:smooth val="0"/>
          <c:extLst>
            <c:ext xmlns:c16="http://schemas.microsoft.com/office/drawing/2014/chart" uri="{C3380CC4-5D6E-409C-BE32-E72D297353CC}">
              <c16:uniqueId val="{00000001-8A9E-4C69-84AF-1D832A4C4E4A}"/>
            </c:ext>
          </c:extLst>
        </c:ser>
        <c:dLbls>
          <c:showLegendKey val="0"/>
          <c:showVal val="0"/>
          <c:showCatName val="0"/>
          <c:showSerName val="0"/>
          <c:showPercent val="0"/>
          <c:showBubbleSize val="0"/>
        </c:dLbls>
        <c:marker val="1"/>
        <c:smooth val="0"/>
        <c:axId val="823059280"/>
        <c:axId val="823060944"/>
      </c:lineChart>
      <c:catAx>
        <c:axId val="11538704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Event Date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d\-m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3866256"/>
        <c:crosses val="autoZero"/>
        <c:auto val="0"/>
        <c:lblAlgn val="ctr"/>
        <c:lblOffset val="100"/>
        <c:noMultiLvlLbl val="0"/>
      </c:catAx>
      <c:valAx>
        <c:axId val="1153866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ELRP</a:t>
                </a:r>
                <a:r>
                  <a:rPr lang="en-US" baseline="0"/>
                  <a:t> Event Duration (hrs)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3870416"/>
        <c:crosses val="autoZero"/>
        <c:crossBetween val="between"/>
      </c:valAx>
      <c:valAx>
        <c:axId val="823060944"/>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Cumulative ELRP</a:t>
                </a:r>
                <a:r>
                  <a:rPr lang="en-US" baseline="0"/>
                  <a:t> Event Duration (hrs)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3059280"/>
        <c:crosses val="max"/>
        <c:crossBetween val="between"/>
      </c:valAx>
      <c:dateAx>
        <c:axId val="823059280"/>
        <c:scaling>
          <c:orientation val="minMax"/>
        </c:scaling>
        <c:delete val="1"/>
        <c:axPos val="b"/>
        <c:numFmt formatCode="d\-mmm" sourceLinked="1"/>
        <c:majorTickMark val="out"/>
        <c:minorTickMark val="none"/>
        <c:tickLblPos val="nextTo"/>
        <c:crossAx val="823060944"/>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Total kWh Discharged per Event and Cumulative kWh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024182544192286"/>
          <c:y val="0.12700163398692813"/>
          <c:w val="0.71291713535808021"/>
          <c:h val="0.60556231022592766"/>
        </c:manualLayout>
      </c:layout>
      <c:barChart>
        <c:barDir val="col"/>
        <c:grouping val="clustered"/>
        <c:varyColors val="0"/>
        <c:ser>
          <c:idx val="0"/>
          <c:order val="0"/>
          <c:tx>
            <c:strRef>
              <c:f>'Delta Analysis'!$E$3</c:f>
              <c:strCache>
                <c:ptCount val="1"/>
                <c:pt idx="0">
                  <c:v>Total kWh</c:v>
                </c:pt>
              </c:strCache>
            </c:strRef>
          </c:tx>
          <c:spPr>
            <a:solidFill>
              <a:srgbClr val="00B050"/>
            </a:solidFill>
            <a:ln>
              <a:noFill/>
            </a:ln>
            <a:effectLst/>
          </c:spPr>
          <c:invertIfNegative val="0"/>
          <c:cat>
            <c:numRef>
              <c:f>'Delta Analysis'!$B$4:$B$13</c:f>
              <c:numCache>
                <c:formatCode>d\-mmm</c:formatCode>
                <c:ptCount val="10"/>
                <c:pt idx="0">
                  <c:v>44790</c:v>
                </c:pt>
                <c:pt idx="1">
                  <c:v>44804</c:v>
                </c:pt>
                <c:pt idx="2">
                  <c:v>44805</c:v>
                </c:pt>
                <c:pt idx="3">
                  <c:v>44807</c:v>
                </c:pt>
                <c:pt idx="4">
                  <c:v>44808</c:v>
                </c:pt>
                <c:pt idx="5">
                  <c:v>44809</c:v>
                </c:pt>
                <c:pt idx="6">
                  <c:v>44810</c:v>
                </c:pt>
                <c:pt idx="7">
                  <c:v>44811</c:v>
                </c:pt>
                <c:pt idx="8">
                  <c:v>44812</c:v>
                </c:pt>
                <c:pt idx="9">
                  <c:v>44813</c:v>
                </c:pt>
              </c:numCache>
            </c:numRef>
          </c:cat>
          <c:val>
            <c:numRef>
              <c:f>'Delta Analysis'!$E$4:$E$13</c:f>
              <c:numCache>
                <c:formatCode>General</c:formatCode>
                <c:ptCount val="10"/>
                <c:pt idx="0">
                  <c:v>49.666666666666671</c:v>
                </c:pt>
                <c:pt idx="1">
                  <c:v>91.179999999999993</c:v>
                </c:pt>
                <c:pt idx="2">
                  <c:v>77.711666666666673</c:v>
                </c:pt>
                <c:pt idx="3">
                  <c:v>58.641666666666666</c:v>
                </c:pt>
                <c:pt idx="4">
                  <c:v>58.244999999999997</c:v>
                </c:pt>
                <c:pt idx="5">
                  <c:v>63.875</c:v>
                </c:pt>
                <c:pt idx="6">
                  <c:v>75.465000000000003</c:v>
                </c:pt>
                <c:pt idx="7">
                  <c:v>67.400000000000006</c:v>
                </c:pt>
                <c:pt idx="8">
                  <c:v>103.66833333333335</c:v>
                </c:pt>
                <c:pt idx="9">
                  <c:v>121.29166666666666</c:v>
                </c:pt>
              </c:numCache>
            </c:numRef>
          </c:val>
          <c:extLst>
            <c:ext xmlns:c16="http://schemas.microsoft.com/office/drawing/2014/chart" uri="{C3380CC4-5D6E-409C-BE32-E72D297353CC}">
              <c16:uniqueId val="{00000000-2C5E-42AF-8A49-811137202795}"/>
            </c:ext>
          </c:extLst>
        </c:ser>
        <c:ser>
          <c:idx val="1"/>
          <c:order val="1"/>
          <c:tx>
            <c:strRef>
              <c:f>'Delta Analysis'!$F$3</c:f>
              <c:strCache>
                <c:ptCount val="1"/>
                <c:pt idx="0">
                  <c:v>GHG kg CO2e</c:v>
                </c:pt>
              </c:strCache>
            </c:strRef>
          </c:tx>
          <c:spPr>
            <a:solidFill>
              <a:schemeClr val="accent2"/>
            </a:solidFill>
            <a:ln>
              <a:noFill/>
            </a:ln>
            <a:effectLst/>
          </c:spPr>
          <c:invertIfNegative val="0"/>
          <c:cat>
            <c:numRef>
              <c:f>'Delta Analysis'!$B$4:$B$13</c:f>
              <c:numCache>
                <c:formatCode>d\-mmm</c:formatCode>
                <c:ptCount val="10"/>
                <c:pt idx="0">
                  <c:v>44790</c:v>
                </c:pt>
                <c:pt idx="1">
                  <c:v>44804</c:v>
                </c:pt>
                <c:pt idx="2">
                  <c:v>44805</c:v>
                </c:pt>
                <c:pt idx="3">
                  <c:v>44807</c:v>
                </c:pt>
                <c:pt idx="4">
                  <c:v>44808</c:v>
                </c:pt>
                <c:pt idx="5">
                  <c:v>44809</c:v>
                </c:pt>
                <c:pt idx="6">
                  <c:v>44810</c:v>
                </c:pt>
                <c:pt idx="7">
                  <c:v>44811</c:v>
                </c:pt>
                <c:pt idx="8">
                  <c:v>44812</c:v>
                </c:pt>
                <c:pt idx="9">
                  <c:v>44813</c:v>
                </c:pt>
              </c:numCache>
            </c:numRef>
          </c:cat>
          <c:val>
            <c:numRef>
              <c:f>'Delta Analysis'!$F$4:$F$13</c:f>
              <c:numCache>
                <c:formatCode>General</c:formatCode>
                <c:ptCount val="10"/>
                <c:pt idx="0">
                  <c:v>14</c:v>
                </c:pt>
                <c:pt idx="1">
                  <c:v>26.6</c:v>
                </c:pt>
                <c:pt idx="2">
                  <c:v>23.3</c:v>
                </c:pt>
                <c:pt idx="3">
                  <c:v>17.5</c:v>
                </c:pt>
                <c:pt idx="4">
                  <c:v>17.399999999999999</c:v>
                </c:pt>
                <c:pt idx="5">
                  <c:v>19.100000000000001</c:v>
                </c:pt>
                <c:pt idx="6">
                  <c:v>22.5</c:v>
                </c:pt>
                <c:pt idx="7">
                  <c:v>20.119708800000002</c:v>
                </c:pt>
                <c:pt idx="8">
                  <c:v>30.946241520000004</c:v>
                </c:pt>
                <c:pt idx="9">
                  <c:v>36.207017999999998</c:v>
                </c:pt>
              </c:numCache>
            </c:numRef>
          </c:val>
          <c:extLst>
            <c:ext xmlns:c16="http://schemas.microsoft.com/office/drawing/2014/chart" uri="{C3380CC4-5D6E-409C-BE32-E72D297353CC}">
              <c16:uniqueId val="{00000001-2C5E-42AF-8A49-811137202795}"/>
            </c:ext>
          </c:extLst>
        </c:ser>
        <c:ser>
          <c:idx val="4"/>
          <c:order val="4"/>
          <c:tx>
            <c:strRef>
              <c:f>'Delta Analysis'!$C$3</c:f>
              <c:strCache>
                <c:ptCount val="1"/>
                <c:pt idx="0">
                  <c:v>Potential kWh</c:v>
                </c:pt>
              </c:strCache>
            </c:strRef>
          </c:tx>
          <c:spPr>
            <a:solidFill>
              <a:schemeClr val="accent5"/>
            </a:solidFill>
            <a:ln>
              <a:noFill/>
            </a:ln>
            <a:effectLst/>
          </c:spPr>
          <c:invertIfNegative val="0"/>
          <c:cat>
            <c:numRef>
              <c:f>'Delta Analysis'!$B$4:$B$13</c:f>
              <c:numCache>
                <c:formatCode>d\-mmm</c:formatCode>
                <c:ptCount val="10"/>
                <c:pt idx="0">
                  <c:v>44790</c:v>
                </c:pt>
                <c:pt idx="1">
                  <c:v>44804</c:v>
                </c:pt>
                <c:pt idx="2">
                  <c:v>44805</c:v>
                </c:pt>
                <c:pt idx="3">
                  <c:v>44807</c:v>
                </c:pt>
                <c:pt idx="4">
                  <c:v>44808</c:v>
                </c:pt>
                <c:pt idx="5">
                  <c:v>44809</c:v>
                </c:pt>
                <c:pt idx="6">
                  <c:v>44810</c:v>
                </c:pt>
                <c:pt idx="7">
                  <c:v>44811</c:v>
                </c:pt>
                <c:pt idx="8">
                  <c:v>44812</c:v>
                </c:pt>
                <c:pt idx="9">
                  <c:v>44813</c:v>
                </c:pt>
              </c:numCache>
            </c:numRef>
          </c:cat>
          <c:val>
            <c:numRef>
              <c:f>'Delta Analysis'!$C$4:$C$13</c:f>
              <c:numCache>
                <c:formatCode>0</c:formatCode>
                <c:ptCount val="10"/>
                <c:pt idx="0">
                  <c:v>166</c:v>
                </c:pt>
                <c:pt idx="1">
                  <c:v>166</c:v>
                </c:pt>
                <c:pt idx="2">
                  <c:v>166</c:v>
                </c:pt>
                <c:pt idx="3">
                  <c:v>166</c:v>
                </c:pt>
                <c:pt idx="4">
                  <c:v>166</c:v>
                </c:pt>
                <c:pt idx="5">
                  <c:v>166</c:v>
                </c:pt>
                <c:pt idx="6">
                  <c:v>166</c:v>
                </c:pt>
                <c:pt idx="7">
                  <c:v>166</c:v>
                </c:pt>
                <c:pt idx="8">
                  <c:v>166</c:v>
                </c:pt>
                <c:pt idx="9">
                  <c:v>166</c:v>
                </c:pt>
              </c:numCache>
            </c:numRef>
          </c:val>
          <c:extLst>
            <c:ext xmlns:c16="http://schemas.microsoft.com/office/drawing/2014/chart" uri="{C3380CC4-5D6E-409C-BE32-E72D297353CC}">
              <c16:uniqueId val="{00000002-2C5E-42AF-8A49-811137202795}"/>
            </c:ext>
          </c:extLst>
        </c:ser>
        <c:dLbls>
          <c:showLegendKey val="0"/>
          <c:showVal val="0"/>
          <c:showCatName val="0"/>
          <c:showSerName val="0"/>
          <c:showPercent val="0"/>
          <c:showBubbleSize val="0"/>
        </c:dLbls>
        <c:gapWidth val="150"/>
        <c:axId val="1153870416"/>
        <c:axId val="1153866256"/>
      </c:barChart>
      <c:barChart>
        <c:barDir val="col"/>
        <c:grouping val="clustered"/>
        <c:varyColors val="0"/>
        <c:ser>
          <c:idx val="2"/>
          <c:order val="2"/>
          <c:tx>
            <c:strRef>
              <c:f>'Delta Analysis'!$G$3</c:f>
              <c:strCache>
                <c:ptCount val="1"/>
                <c:pt idx="0">
                  <c:v>Equivalent Houses Served</c:v>
                </c:pt>
              </c:strCache>
            </c:strRef>
          </c:tx>
          <c:spPr>
            <a:solidFill>
              <a:srgbClr val="FF9300"/>
            </a:solidFill>
            <a:ln>
              <a:noFill/>
            </a:ln>
            <a:effectLst/>
          </c:spPr>
          <c:invertIfNegative val="0"/>
          <c:cat>
            <c:numRef>
              <c:f>'Delta Analysis'!$B$4:$B$10</c:f>
              <c:numCache>
                <c:formatCode>d\-mmm</c:formatCode>
                <c:ptCount val="7"/>
                <c:pt idx="0">
                  <c:v>44790</c:v>
                </c:pt>
                <c:pt idx="1">
                  <c:v>44804</c:v>
                </c:pt>
                <c:pt idx="2">
                  <c:v>44805</c:v>
                </c:pt>
                <c:pt idx="3">
                  <c:v>44807</c:v>
                </c:pt>
                <c:pt idx="4">
                  <c:v>44808</c:v>
                </c:pt>
                <c:pt idx="5">
                  <c:v>44809</c:v>
                </c:pt>
                <c:pt idx="6">
                  <c:v>44810</c:v>
                </c:pt>
              </c:numCache>
            </c:numRef>
          </c:cat>
          <c:val>
            <c:numRef>
              <c:f>'Delta Analysis'!$G$4:$G$13</c:f>
              <c:numCache>
                <c:formatCode>General</c:formatCode>
                <c:ptCount val="10"/>
                <c:pt idx="0">
                  <c:v>21</c:v>
                </c:pt>
                <c:pt idx="1">
                  <c:v>55</c:v>
                </c:pt>
                <c:pt idx="2">
                  <c:v>46.8</c:v>
                </c:pt>
                <c:pt idx="3">
                  <c:v>35.200000000000003</c:v>
                </c:pt>
                <c:pt idx="4">
                  <c:v>35</c:v>
                </c:pt>
                <c:pt idx="5">
                  <c:v>38.299999999999997</c:v>
                </c:pt>
                <c:pt idx="6">
                  <c:v>45.3</c:v>
                </c:pt>
                <c:pt idx="7">
                  <c:v>40.44</c:v>
                </c:pt>
                <c:pt idx="8">
                  <c:v>62.201000000000008</c:v>
                </c:pt>
                <c:pt idx="9">
                  <c:v>72.774999999999991</c:v>
                </c:pt>
              </c:numCache>
            </c:numRef>
          </c:val>
          <c:extLst>
            <c:ext xmlns:c16="http://schemas.microsoft.com/office/drawing/2014/chart" uri="{C3380CC4-5D6E-409C-BE32-E72D297353CC}">
              <c16:uniqueId val="{00000003-2C5E-42AF-8A49-811137202795}"/>
            </c:ext>
          </c:extLst>
        </c:ser>
        <c:dLbls>
          <c:showLegendKey val="0"/>
          <c:showVal val="0"/>
          <c:showCatName val="0"/>
          <c:showSerName val="0"/>
          <c:showPercent val="0"/>
          <c:showBubbleSize val="0"/>
        </c:dLbls>
        <c:gapWidth val="150"/>
        <c:axId val="823059280"/>
        <c:axId val="823060944"/>
      </c:barChart>
      <c:lineChart>
        <c:grouping val="standard"/>
        <c:varyColors val="0"/>
        <c:ser>
          <c:idx val="3"/>
          <c:order val="3"/>
          <c:tx>
            <c:strRef>
              <c:f>'Delta Analysis'!$I$3</c:f>
              <c:strCache>
                <c:ptCount val="1"/>
                <c:pt idx="0">
                  <c:v>Cumulative Revenue</c:v>
                </c:pt>
              </c:strCache>
            </c:strRef>
          </c:tx>
          <c:spPr>
            <a:ln w="28575" cap="rnd">
              <a:solidFill>
                <a:schemeClr val="tx2"/>
              </a:solidFill>
              <a:round/>
            </a:ln>
            <a:effectLst/>
          </c:spPr>
          <c:marker>
            <c:symbol val="none"/>
          </c:marker>
          <c:val>
            <c:numRef>
              <c:f>'Delta Analysis'!$I$4:$I$13</c:f>
              <c:numCache>
                <c:formatCode>_("$"* #,##0.00_);_("$"* \(#,##0.00\);_("$"* "-"??_);_(@_)</c:formatCode>
                <c:ptCount val="10"/>
                <c:pt idx="0">
                  <c:v>49.666666666666671</c:v>
                </c:pt>
                <c:pt idx="1">
                  <c:v>140.84666666666666</c:v>
                </c:pt>
                <c:pt idx="2">
                  <c:v>218.55833333333334</c:v>
                </c:pt>
                <c:pt idx="3">
                  <c:v>277.2</c:v>
                </c:pt>
                <c:pt idx="4">
                  <c:v>335.44499999999999</c:v>
                </c:pt>
                <c:pt idx="5">
                  <c:v>399.32</c:v>
                </c:pt>
                <c:pt idx="6">
                  <c:v>474.78499999999997</c:v>
                </c:pt>
                <c:pt idx="7">
                  <c:v>542.18499999999995</c:v>
                </c:pt>
                <c:pt idx="8">
                  <c:v>645.85333333333324</c:v>
                </c:pt>
                <c:pt idx="9">
                  <c:v>767.14499999999987</c:v>
                </c:pt>
              </c:numCache>
            </c:numRef>
          </c:val>
          <c:smooth val="0"/>
          <c:extLst>
            <c:ext xmlns:c16="http://schemas.microsoft.com/office/drawing/2014/chart" uri="{C3380CC4-5D6E-409C-BE32-E72D297353CC}">
              <c16:uniqueId val="{00000004-2C5E-42AF-8A49-811137202795}"/>
            </c:ext>
          </c:extLst>
        </c:ser>
        <c:ser>
          <c:idx val="5"/>
          <c:order val="5"/>
          <c:tx>
            <c:strRef>
              <c:f>'Delta Analysis'!$D$3</c:f>
              <c:strCache>
                <c:ptCount val="1"/>
                <c:pt idx="0">
                  <c:v>Potential Cumulative Revenue</c:v>
                </c:pt>
              </c:strCache>
            </c:strRef>
          </c:tx>
          <c:spPr>
            <a:ln w="28575" cap="rnd">
              <a:solidFill>
                <a:schemeClr val="accent4"/>
              </a:solidFill>
              <a:round/>
            </a:ln>
            <a:effectLst/>
          </c:spPr>
          <c:marker>
            <c:symbol val="none"/>
          </c:marker>
          <c:val>
            <c:numRef>
              <c:f>'Delta Analysis'!$D$4:$D$13</c:f>
              <c:numCache>
                <c:formatCode>0</c:formatCode>
                <c:ptCount val="10"/>
                <c:pt idx="0">
                  <c:v>166</c:v>
                </c:pt>
                <c:pt idx="1">
                  <c:v>332</c:v>
                </c:pt>
                <c:pt idx="2">
                  <c:v>498</c:v>
                </c:pt>
                <c:pt idx="3">
                  <c:v>664</c:v>
                </c:pt>
                <c:pt idx="4">
                  <c:v>830</c:v>
                </c:pt>
                <c:pt idx="5">
                  <c:v>996</c:v>
                </c:pt>
                <c:pt idx="6">
                  <c:v>1162</c:v>
                </c:pt>
                <c:pt idx="7">
                  <c:v>1328</c:v>
                </c:pt>
                <c:pt idx="8">
                  <c:v>1494</c:v>
                </c:pt>
                <c:pt idx="9">
                  <c:v>1660</c:v>
                </c:pt>
              </c:numCache>
            </c:numRef>
          </c:val>
          <c:smooth val="0"/>
          <c:extLst>
            <c:ext xmlns:c16="http://schemas.microsoft.com/office/drawing/2014/chart" uri="{C3380CC4-5D6E-409C-BE32-E72D297353CC}">
              <c16:uniqueId val="{00000005-2C5E-42AF-8A49-811137202795}"/>
            </c:ext>
          </c:extLst>
        </c:ser>
        <c:dLbls>
          <c:showLegendKey val="0"/>
          <c:showVal val="0"/>
          <c:showCatName val="0"/>
          <c:showSerName val="0"/>
          <c:showPercent val="0"/>
          <c:showBubbleSize val="0"/>
        </c:dLbls>
        <c:marker val="1"/>
        <c:smooth val="0"/>
        <c:axId val="823059280"/>
        <c:axId val="823060944"/>
      </c:lineChart>
      <c:catAx>
        <c:axId val="11538704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Event Date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d\-m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3866256"/>
        <c:crosses val="autoZero"/>
        <c:auto val="0"/>
        <c:lblAlgn val="ctr"/>
        <c:lblOffset val="100"/>
        <c:noMultiLvlLbl val="0"/>
      </c:catAx>
      <c:valAx>
        <c:axId val="1153866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Total Energy Discharged (kWh)</a:t>
                </a:r>
              </a:p>
              <a:p>
                <a:pPr>
                  <a:defRPr/>
                </a:pPr>
                <a:r>
                  <a:rPr lang="en-US"/>
                  <a:t>GHG Reduction (kg CO2e)</a:t>
                </a:r>
              </a:p>
              <a:p>
                <a:pPr>
                  <a:defRPr/>
                </a:pPr>
                <a:r>
                  <a:rPr lang="en-US"/>
                  <a:t>Equivalent Houses Served (houses)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3870416"/>
        <c:crosses val="autoZero"/>
        <c:crossBetween val="between"/>
      </c:valAx>
      <c:valAx>
        <c:axId val="823060944"/>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Cumulative Revenue </a:t>
                </a:r>
                <a:r>
                  <a:rPr lang="en-US" baseline="0"/>
                  <a:t>($)</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3059280"/>
        <c:crosses val="max"/>
        <c:crossBetween val="between"/>
      </c:valAx>
      <c:dateAx>
        <c:axId val="823059280"/>
        <c:scaling>
          <c:orientation val="minMax"/>
        </c:scaling>
        <c:delete val="1"/>
        <c:axPos val="b"/>
        <c:numFmt formatCode="d\-mmm" sourceLinked="1"/>
        <c:majorTickMark val="out"/>
        <c:minorTickMark val="none"/>
        <c:tickLblPos val="nextTo"/>
        <c:crossAx val="823060944"/>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EE7C80F-2B2D-4D61-B7BB-7EB41CCA0AD6}" type="datetimeFigureOut">
              <a:rPr lang="en-US" smtClean="0"/>
              <a:t>1/6/25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8A4D60F-F1EB-4B99-BFE7-40A3270BEBFA}" type="slidenum">
              <a:rPr lang="en-US" smtClean="0"/>
              <a:t>‹#›</a:t>
            </a:fld>
            <a:endParaRPr lang="en-US"/>
          </a:p>
        </p:txBody>
      </p:sp>
    </p:spTree>
    <p:extLst>
      <p:ext uri="{BB962C8B-B14F-4D97-AF65-F5344CB8AC3E}">
        <p14:creationId xmlns:p14="http://schemas.microsoft.com/office/powerpoint/2010/main" val="305216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buFont typeface="+mj-lt"/>
              <a:buNone/>
            </a:pPr>
            <a:r>
              <a:rPr lang="en-US" sz="1800" b="0" i="0" u="none" strike="noStrike">
                <a:solidFill>
                  <a:srgbClr val="000000"/>
                </a:solidFill>
                <a:effectLst/>
                <a:latin typeface="Calibri" panose="020F0502020204030204" pitchFamily="34" charset="0"/>
              </a:rPr>
              <a:t>Nuvve is a public company so I am compelled to make the following disclosures.</a:t>
            </a:r>
          </a:p>
          <a:p>
            <a:pPr marL="0" marR="0" algn="l">
              <a:spcBef>
                <a:spcPts val="0"/>
              </a:spcBef>
              <a:spcAft>
                <a:spcPts val="0"/>
              </a:spcAft>
              <a:buFont typeface="+mj-lt"/>
              <a:buAutoNum type="arabicPeriod"/>
            </a:pPr>
            <a:r>
              <a:rPr lang="en-US" sz="1800" b="0" i="0" u="none" strike="noStrike">
                <a:solidFill>
                  <a:srgbClr val="000000"/>
                </a:solidFill>
                <a:effectLst/>
                <a:latin typeface="Calibri" panose="020F0502020204030204" pitchFamily="34" charset="0"/>
              </a:rPr>
              <a:t>All views I express are my own.</a:t>
            </a:r>
          </a:p>
          <a:p>
            <a:pPr marL="0" marR="0" algn="l">
              <a:spcBef>
                <a:spcPts val="0"/>
              </a:spcBef>
              <a:spcAft>
                <a:spcPts val="0"/>
              </a:spcAft>
              <a:buFont typeface="+mj-lt"/>
              <a:buAutoNum type="arabicPeriod"/>
            </a:pPr>
            <a:r>
              <a:rPr lang="en-US" sz="1800" b="0" i="0" u="none" strike="noStrike">
                <a:solidFill>
                  <a:srgbClr val="000000"/>
                </a:solidFill>
                <a:effectLst/>
                <a:latin typeface="Calibri" panose="020F0502020204030204" pitchFamily="34" charset="0"/>
              </a:rPr>
              <a:t>This is not a solicitation to sell securities or give investment advice.</a:t>
            </a:r>
          </a:p>
          <a:p>
            <a:pPr marL="0" marR="0" algn="l">
              <a:spcBef>
                <a:spcPts val="0"/>
              </a:spcBef>
              <a:spcAft>
                <a:spcPts val="0"/>
              </a:spcAft>
              <a:buFont typeface="+mj-lt"/>
              <a:buAutoNum type="arabicPeriod"/>
            </a:pPr>
            <a:r>
              <a:rPr lang="en-US" sz="2800" b="0" i="0" u="none" strike="noStrike">
                <a:solidFill>
                  <a:srgbClr val="538135"/>
                </a:solidFill>
                <a:effectLst/>
                <a:latin typeface="Calibri Light" panose="020F0302020204030204" pitchFamily="34" charset="0"/>
              </a:rPr>
              <a:t>This presentation may contain forward-looking statements</a:t>
            </a:r>
            <a:r>
              <a:rPr lang="en-US" sz="1800" b="0" i="0" u="none" strike="noStrike">
                <a:solidFill>
                  <a:srgbClr val="000000"/>
                </a:solidFill>
                <a:effectLst/>
                <a:latin typeface="Calibri" panose="020F0502020204030204" pitchFamily="34" charset="0"/>
              </a:rPr>
              <a:t> that are for illustrative purposes only.</a:t>
            </a:r>
          </a:p>
          <a:p>
            <a:pPr marL="0" marR="0" algn="l">
              <a:spcBef>
                <a:spcPts val="0"/>
              </a:spcBef>
              <a:spcAft>
                <a:spcPts val="0"/>
              </a:spcAft>
              <a:buFont typeface="+mj-lt"/>
              <a:buAutoNum type="arabicPeriod"/>
            </a:pPr>
            <a:r>
              <a:rPr lang="en-US" sz="2800" b="0" i="0" u="none" strike="noStrike">
                <a:solidFill>
                  <a:srgbClr val="538135"/>
                </a:solidFill>
                <a:effectLst/>
                <a:latin typeface="Calibri Light" panose="020F0302020204030204" pitchFamily="34" charset="0"/>
              </a:rPr>
              <a:t>Additional information concerning risk factors that could cause </a:t>
            </a:r>
            <a:r>
              <a:rPr lang="en-US" sz="2800" b="0" i="0" u="none" strike="noStrike">
                <a:solidFill>
                  <a:srgbClr val="070706"/>
                </a:solidFill>
                <a:effectLst/>
                <a:latin typeface="Calibri Light" panose="020F0302020204030204" pitchFamily="34" charset="0"/>
              </a:rPr>
              <a:t>results</a:t>
            </a:r>
            <a:r>
              <a:rPr lang="en-US" sz="2800" b="0" i="0" u="none" strike="noStrike">
                <a:solidFill>
                  <a:srgbClr val="538135"/>
                </a:solidFill>
                <a:effectLst/>
                <a:latin typeface="Calibri Light" panose="020F0302020204030204" pitchFamily="34" charset="0"/>
              </a:rPr>
              <a:t> to differ materially is contained in our most recent SEC filings on Form 10-K and Form 10-Q, available at the investor tab of our website.</a:t>
            </a:r>
            <a:endParaRPr lang="en-US" sz="1800" b="0" i="0" u="none" strike="noStrike">
              <a:solidFill>
                <a:srgbClr val="000000"/>
              </a:solidFill>
              <a:effectLst/>
              <a:latin typeface="Calibri" panose="020F0502020204030204" pitchFamily="34" charset="0"/>
            </a:endParaRPr>
          </a:p>
          <a:p>
            <a:pPr marL="0" marR="0" algn="l">
              <a:spcBef>
                <a:spcPts val="0"/>
              </a:spcBef>
              <a:spcAft>
                <a:spcPts val="0"/>
              </a:spcAft>
              <a:buFont typeface="+mj-lt"/>
              <a:buAutoNum type="arabicPeriod"/>
            </a:pPr>
            <a:r>
              <a:rPr lang="en-US" sz="1800" b="0" i="0" u="none" strike="noStrike">
                <a:solidFill>
                  <a:srgbClr val="070706"/>
                </a:solidFill>
                <a:effectLst/>
                <a:latin typeface="Calibri" panose="020F0502020204030204" pitchFamily="34" charset="0"/>
              </a:rPr>
              <a:t>Past</a:t>
            </a:r>
            <a:r>
              <a:rPr lang="en-US" sz="1800" b="0" i="0" u="none" strike="noStrike">
                <a:solidFill>
                  <a:srgbClr val="000000"/>
                </a:solidFill>
                <a:effectLst/>
                <a:latin typeface="Calibri" panose="020F0502020204030204" pitchFamily="34" charset="0"/>
              </a:rPr>
              <a:t> </a:t>
            </a:r>
            <a:r>
              <a:rPr lang="en-US" sz="1800" b="0" i="0" u="none" strike="noStrike">
                <a:solidFill>
                  <a:srgbClr val="070706"/>
                </a:solidFill>
                <a:effectLst/>
                <a:latin typeface="Calibri" panose="020F0502020204030204" pitchFamily="34" charset="0"/>
              </a:rPr>
              <a:t>performance</a:t>
            </a:r>
            <a:r>
              <a:rPr lang="en-US" sz="1800" b="0" i="0" u="none" strike="noStrike">
                <a:solidFill>
                  <a:srgbClr val="000000"/>
                </a:solidFill>
                <a:effectLst/>
                <a:latin typeface="Calibri" panose="020F0502020204030204" pitchFamily="34" charset="0"/>
              </a:rPr>
              <a:t> is not indicative of </a:t>
            </a:r>
            <a:r>
              <a:rPr lang="en-US" sz="1800" b="0" i="0" u="none" strike="noStrike">
                <a:solidFill>
                  <a:srgbClr val="070706"/>
                </a:solidFill>
                <a:effectLst/>
                <a:latin typeface="Calibri" panose="020F0502020204030204" pitchFamily="34" charset="0"/>
              </a:rPr>
              <a:t>future</a:t>
            </a:r>
            <a:r>
              <a:rPr lang="en-US" sz="1800" b="0" i="0" u="none" strike="noStrike">
                <a:solidFill>
                  <a:srgbClr val="000000"/>
                </a:solidFill>
                <a:effectLst/>
                <a:latin typeface="Calibri" panose="020F0502020204030204" pitchFamily="34" charset="0"/>
              </a:rPr>
              <a:t> </a:t>
            </a:r>
            <a:r>
              <a:rPr lang="en-US" sz="1800" b="0" i="0" u="none" strike="noStrike">
                <a:solidFill>
                  <a:srgbClr val="070706"/>
                </a:solidFill>
                <a:effectLst/>
                <a:latin typeface="Calibri" panose="020F0502020204030204" pitchFamily="34" charset="0"/>
              </a:rPr>
              <a:t>results</a:t>
            </a:r>
            <a:r>
              <a:rPr lang="en-US" sz="1800" b="0" i="0" u="none" strike="noStrike">
                <a:solidFill>
                  <a:srgbClr val="000000"/>
                </a:solidFill>
                <a:effectLst/>
                <a:latin typeface="Calibri" panose="020F0502020204030204" pitchFamily="34" charset="0"/>
              </a:rPr>
              <a:t>.</a:t>
            </a:r>
          </a:p>
          <a:p>
            <a:pPr marL="0" marR="0" algn="l">
              <a:spcBef>
                <a:spcPts val="0"/>
              </a:spcBef>
              <a:spcAft>
                <a:spcPts val="0"/>
              </a:spcAft>
            </a:pPr>
            <a:r>
              <a:rPr lang="en-US" sz="1800" b="0" i="0" u="none" strike="noStrike">
                <a:solidFill>
                  <a:srgbClr val="000000"/>
                </a:solidFill>
                <a:effectLst/>
                <a:latin typeface="Calibri" panose="020F0502020204030204" pitchFamily="34" charset="0"/>
              </a:rPr>
              <a:t> </a:t>
            </a:r>
          </a:p>
          <a:p>
            <a:endParaRPr lang="en-US"/>
          </a:p>
        </p:txBody>
      </p:sp>
      <p:sp>
        <p:nvSpPr>
          <p:cNvPr id="4" name="Slide Number Placeholder 3"/>
          <p:cNvSpPr>
            <a:spLocks noGrp="1"/>
          </p:cNvSpPr>
          <p:nvPr>
            <p:ph type="sldNum" sz="quarter" idx="5"/>
          </p:nvPr>
        </p:nvSpPr>
        <p:spPr/>
        <p:txBody>
          <a:bodyPr/>
          <a:lstStyle/>
          <a:p>
            <a:fld id="{28A4D60F-F1EB-4B99-BFE7-40A3270BEBFA}" type="slidenum">
              <a:rPr lang="en-US" smtClean="0"/>
              <a:t>2</a:t>
            </a:fld>
            <a:endParaRPr lang="en-US"/>
          </a:p>
        </p:txBody>
      </p:sp>
    </p:spTree>
    <p:extLst>
      <p:ext uri="{BB962C8B-B14F-4D97-AF65-F5344CB8AC3E}">
        <p14:creationId xmlns:p14="http://schemas.microsoft.com/office/powerpoint/2010/main" val="3999429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F6588F73-FC18-9443-B85D-B8EFEDAA9EC4}" type="slidenum">
              <a:rPr lang="en-US" smtClean="0"/>
              <a:t>3</a:t>
            </a:fld>
            <a:endParaRPr lang="en-US"/>
          </a:p>
        </p:txBody>
      </p:sp>
    </p:spTree>
    <p:extLst>
      <p:ext uri="{BB962C8B-B14F-4D97-AF65-F5344CB8AC3E}">
        <p14:creationId xmlns:p14="http://schemas.microsoft.com/office/powerpoint/2010/main" val="2241035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F6588F73-FC18-9443-B85D-B8EFEDAA9EC4}" type="slidenum">
              <a:rPr lang="en-US" smtClean="0"/>
              <a:t>4</a:t>
            </a:fld>
            <a:endParaRPr lang="en-US"/>
          </a:p>
        </p:txBody>
      </p:sp>
    </p:spTree>
    <p:extLst>
      <p:ext uri="{BB962C8B-B14F-4D97-AF65-F5344CB8AC3E}">
        <p14:creationId xmlns:p14="http://schemas.microsoft.com/office/powerpoint/2010/main" val="468201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D6F275A-F20C-F34A-AA22-C4B963D7360D}"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87278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F6588F73-FC18-9443-B85D-B8EFEDAA9EC4}" type="slidenum">
              <a:rPr lang="en-US" smtClean="0"/>
              <a:t>7</a:t>
            </a:fld>
            <a:endParaRPr lang="en-US"/>
          </a:p>
        </p:txBody>
      </p:sp>
    </p:spTree>
    <p:extLst>
      <p:ext uri="{BB962C8B-B14F-4D97-AF65-F5344CB8AC3E}">
        <p14:creationId xmlns:p14="http://schemas.microsoft.com/office/powerpoint/2010/main" val="661538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The problem(s)</a:t>
            </a:r>
          </a:p>
          <a:p>
            <a:pPr marL="291179" indent="-291179">
              <a:buFontTx/>
              <a:buChar char="-"/>
            </a:pPr>
            <a:r>
              <a:rPr lang="en-US" sz="1800"/>
              <a:t>Grid instability – renewables</a:t>
            </a:r>
          </a:p>
          <a:p>
            <a:pPr marL="757066" lvl="1" indent="-291179" defTabSz="931774">
              <a:buFontTx/>
              <a:buChar char="-"/>
              <a:defRPr/>
            </a:pPr>
            <a:r>
              <a:rPr lang="en-US" sz="1800"/>
              <a:t>Making sure EVs are charged strategically/ green</a:t>
            </a:r>
          </a:p>
          <a:p>
            <a:pPr marL="291179" indent="-291179">
              <a:buFontTx/>
              <a:buChar char="-"/>
            </a:pPr>
            <a:r>
              <a:rPr lang="en-US" sz="1800"/>
              <a:t>Reduces cost of ownership --&gt; increases # of vehicles on the road</a:t>
            </a:r>
          </a:p>
          <a:p>
            <a:pPr marL="757066" lvl="1" indent="-291179">
              <a:buFontTx/>
              <a:buChar char="-"/>
            </a:pPr>
            <a:r>
              <a:rPr lang="en-US" sz="1800"/>
              <a:t>Cost of EVs vs. ICEs</a:t>
            </a:r>
          </a:p>
          <a:p>
            <a:pPr marL="291179" indent="-291179">
              <a:buFontTx/>
              <a:buChar char="-"/>
            </a:pPr>
            <a:r>
              <a:rPr lang="en-US" sz="1800"/>
              <a:t>EVs are mobile and have other uses </a:t>
            </a:r>
          </a:p>
          <a:p>
            <a:pPr marL="757066" lvl="1" indent="-291179">
              <a:buFontTx/>
              <a:buChar char="-"/>
            </a:pPr>
            <a:r>
              <a:rPr lang="en-US" sz="1800"/>
              <a:t>Platform makes sure vehicles are ready for next use</a:t>
            </a:r>
          </a:p>
          <a:p>
            <a:pPr marL="757066" lvl="1" indent="-291179">
              <a:buFontTx/>
              <a:buChar char="-"/>
            </a:pPr>
            <a:r>
              <a:rPr lang="en-US" sz="1800"/>
              <a:t>Protects battery</a:t>
            </a:r>
          </a:p>
          <a:p>
            <a:pPr marL="757066" lvl="1" indent="-291179">
              <a:buFontTx/>
              <a:buChar char="-"/>
            </a:pPr>
            <a:r>
              <a:rPr lang="en-US" sz="1800"/>
              <a:t>Makes unreliable assets reliable</a:t>
            </a:r>
          </a:p>
          <a:p>
            <a:endParaRPr lang="en-US"/>
          </a:p>
        </p:txBody>
      </p:sp>
      <p:sp>
        <p:nvSpPr>
          <p:cNvPr id="4" name="Slide Number Placeholder 3"/>
          <p:cNvSpPr>
            <a:spLocks noGrp="1"/>
          </p:cNvSpPr>
          <p:nvPr>
            <p:ph type="sldNum" sz="quarter" idx="5"/>
          </p:nvPr>
        </p:nvSpPr>
        <p:spPr/>
        <p:txBody>
          <a:bodyPr/>
          <a:lstStyle/>
          <a:p>
            <a:fld id="{28A4D60F-F1EB-4B99-BFE7-40A3270BEBFA}" type="slidenum">
              <a:rPr lang="en-US" smtClean="0"/>
              <a:t>14</a:t>
            </a:fld>
            <a:endParaRPr lang="en-US"/>
          </a:p>
        </p:txBody>
      </p:sp>
    </p:spTree>
    <p:extLst>
      <p:ext uri="{BB962C8B-B14F-4D97-AF65-F5344CB8AC3E}">
        <p14:creationId xmlns:p14="http://schemas.microsoft.com/office/powerpoint/2010/main" val="1423482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4D60F-F1EB-4B99-BFE7-40A3270BEBFA}" type="slidenum">
              <a:rPr lang="en-US" smtClean="0"/>
              <a:t>15</a:t>
            </a:fld>
            <a:endParaRPr lang="en-US"/>
          </a:p>
        </p:txBody>
      </p:sp>
    </p:spTree>
    <p:extLst>
      <p:ext uri="{BB962C8B-B14F-4D97-AF65-F5344CB8AC3E}">
        <p14:creationId xmlns:p14="http://schemas.microsoft.com/office/powerpoint/2010/main" val="1238345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reference, New Mexico’s grid also hit its all-time demand record in 2022…of about 10.2MW.</a:t>
            </a:r>
          </a:p>
        </p:txBody>
      </p:sp>
      <p:sp>
        <p:nvSpPr>
          <p:cNvPr id="4" name="Slide Number Placeholder 3"/>
          <p:cNvSpPr>
            <a:spLocks noGrp="1"/>
          </p:cNvSpPr>
          <p:nvPr>
            <p:ph type="sldNum" sz="quarter" idx="5"/>
          </p:nvPr>
        </p:nvSpPr>
        <p:spPr/>
        <p:txBody>
          <a:bodyPr/>
          <a:lstStyle/>
          <a:p>
            <a:fld id="{5350106B-FE1C-4EDD-AE60-AB8F600726B4}" type="slidenum">
              <a:rPr lang="id-ID" smtClean="0"/>
              <a:t>20</a:t>
            </a:fld>
            <a:endParaRPr lang="id-ID"/>
          </a:p>
        </p:txBody>
      </p:sp>
    </p:spTree>
    <p:extLst>
      <p:ext uri="{BB962C8B-B14F-4D97-AF65-F5344CB8AC3E}">
        <p14:creationId xmlns:p14="http://schemas.microsoft.com/office/powerpoint/2010/main" val="2235376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Process</a:t>
            </a:r>
          </a:p>
          <a:p>
            <a:pPr marL="628650" lvl="1" indent="-171450">
              <a:buFontTx/>
              <a:buChar char="-"/>
            </a:pPr>
            <a:r>
              <a:rPr lang="en-US"/>
              <a:t>Input hours spent to date on projects</a:t>
            </a:r>
          </a:p>
          <a:p>
            <a:pPr marL="628650" lvl="1" indent="-171450">
              <a:buFontTx/>
              <a:buChar char="-"/>
            </a:pPr>
            <a:r>
              <a:rPr lang="en-US"/>
              <a:t>Estimated Grande and Venti based on % of total time applied</a:t>
            </a:r>
          </a:p>
          <a:p>
            <a:pPr marL="628650" lvl="1" indent="-171450">
              <a:buFontTx/>
              <a:buChar char="-"/>
            </a:pPr>
            <a:r>
              <a:rPr lang="en-US"/>
              <a:t>Estimated flat rate for Finance, partnerships, and sales</a:t>
            </a:r>
          </a:p>
          <a:p>
            <a:pPr marL="628650" lvl="1" indent="-171450">
              <a:buFontTx/>
              <a:buChar char="-"/>
            </a:pPr>
            <a:r>
              <a:rPr lang="en-US"/>
              <a:t>Scaled the hours based on % complete for the project</a:t>
            </a:r>
          </a:p>
          <a:p>
            <a:pPr marL="628650" lvl="1" indent="-171450">
              <a:buFontTx/>
              <a:buChar char="-"/>
            </a:pPr>
            <a:r>
              <a:rPr lang="en-US"/>
              <a:t>Applied the expected or deferred revenue from Finance Team for each project</a:t>
            </a:r>
          </a:p>
          <a:p>
            <a:pPr marL="628650" lvl="1" indent="-171450">
              <a:buFontTx/>
              <a:buChar char="-"/>
            </a:pPr>
            <a:r>
              <a:rPr lang="en-US"/>
              <a:t>Subtracted the cost (labor, material, and construction)</a:t>
            </a:r>
          </a:p>
          <a:p>
            <a:pPr marL="628650" lvl="1" indent="-171450">
              <a:buFontTx/>
              <a:buChar char="-"/>
            </a:pPr>
            <a:r>
              <a:rPr lang="en-US"/>
              <a:t>Divided total profit by total labor hours</a:t>
            </a:r>
          </a:p>
          <a:p>
            <a:pPr marL="171450" indent="-171450">
              <a:buFontTx/>
              <a:buChar char="-"/>
            </a:pPr>
            <a:r>
              <a:rPr lang="en-US"/>
              <a:t>Similar standard deviation between Tall and Grande but Tall remains the lowest – best “bang for your buck”</a:t>
            </a:r>
          </a:p>
          <a:p>
            <a:pPr marL="171450" indent="-171450">
              <a:buFontTx/>
              <a:buChar char="-"/>
            </a:pPr>
            <a:r>
              <a:rPr lang="en-US"/>
              <a:t>Consider a negative profit per labor hour as an investment in those areas – this analysis does not account for future revenue generated following the completion of the project</a:t>
            </a:r>
          </a:p>
        </p:txBody>
      </p:sp>
      <p:sp>
        <p:nvSpPr>
          <p:cNvPr id="4" name="Slide Number Placeholder 3"/>
          <p:cNvSpPr>
            <a:spLocks noGrp="1"/>
          </p:cNvSpPr>
          <p:nvPr>
            <p:ph type="sldNum" sz="quarter" idx="5"/>
          </p:nvPr>
        </p:nvSpPr>
        <p:spPr/>
        <p:txBody>
          <a:bodyPr/>
          <a:lstStyle/>
          <a:p>
            <a:fld id="{28A4D60F-F1EB-4B99-BFE7-40A3270BEBFA}" type="slidenum">
              <a:rPr lang="en-US" smtClean="0"/>
              <a:t>23</a:t>
            </a:fld>
            <a:endParaRPr lang="en-US"/>
          </a:p>
        </p:txBody>
      </p:sp>
    </p:spTree>
    <p:extLst>
      <p:ext uri="{BB962C8B-B14F-4D97-AF65-F5344CB8AC3E}">
        <p14:creationId xmlns:p14="http://schemas.microsoft.com/office/powerpoint/2010/main" val="42705385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B7299-9B8E-9C49-9A6F-843726199915}"/>
              </a:ext>
            </a:extLst>
          </p:cNvPr>
          <p:cNvSpPr>
            <a:spLocks noGrp="1"/>
          </p:cNvSpPr>
          <p:nvPr>
            <p:ph type="title"/>
          </p:nvPr>
        </p:nvSpPr>
        <p:spPr>
          <a:xfrm>
            <a:off x="838200" y="0"/>
            <a:ext cx="10515600" cy="1325563"/>
          </a:xfrm>
        </p:spPr>
        <p:txBody>
          <a:bodyPr/>
          <a:lstStyle>
            <a:lvl1pPr>
              <a:defRPr b="1" i="0">
                <a:solidFill>
                  <a:schemeClr val="tx2"/>
                </a:solidFill>
                <a:latin typeface="Georgia"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63A26C8-A322-0C4A-A385-DC65AAB8AADA}"/>
              </a:ext>
            </a:extLst>
          </p:cNvPr>
          <p:cNvSpPr>
            <a:spLocks noGrp="1"/>
          </p:cNvSpPr>
          <p:nvPr>
            <p:ph idx="1"/>
          </p:nvPr>
        </p:nvSpPr>
        <p:spPr>
          <a:xfrm>
            <a:off x="838200" y="1393518"/>
            <a:ext cx="10515600" cy="4166034"/>
          </a:xfrm>
        </p:spPr>
        <p:txBody>
          <a:bodyPr/>
          <a:lstStyle>
            <a:lvl1pPr>
              <a:defRPr b="0" i="0">
                <a:latin typeface="Helvetica Light" panose="020B0403020202020204" pitchFamily="34" charset="0"/>
              </a:defRPr>
            </a:lvl1pPr>
            <a:lvl2pPr>
              <a:defRPr b="0" i="0">
                <a:latin typeface="Helvetica Light" panose="020B0403020202020204" pitchFamily="34" charset="0"/>
              </a:defRPr>
            </a:lvl2pPr>
            <a:lvl3pPr>
              <a:defRPr b="0" i="0">
                <a:latin typeface="Helvetica Light" panose="020B0403020202020204" pitchFamily="34" charset="0"/>
              </a:defRPr>
            </a:lvl3pPr>
            <a:lvl4pPr>
              <a:defRPr b="0" i="0">
                <a:latin typeface="Helvetica Light" panose="020B0403020202020204" pitchFamily="34" charset="0"/>
              </a:defRPr>
            </a:lvl4pPr>
            <a:lvl5pPr>
              <a:defRPr b="0" i="0">
                <a:latin typeface="Helvetica Light"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3AADF0A4-507F-B04B-BE0A-8FFC90ABD7CB}"/>
              </a:ext>
            </a:extLst>
          </p:cNvPr>
          <p:cNvCxnSpPr>
            <a:cxnSpLocks/>
          </p:cNvCxnSpPr>
          <p:nvPr/>
        </p:nvCxnSpPr>
        <p:spPr>
          <a:xfrm>
            <a:off x="838200" y="1037545"/>
            <a:ext cx="10515600" cy="0"/>
          </a:xfrm>
          <a:prstGeom prst="line">
            <a:avLst/>
          </a:prstGeom>
          <a:ln w="66675" cap="flat">
            <a:solidFill>
              <a:schemeClr val="accent1">
                <a:hueOff val="0"/>
                <a:satOff val="0"/>
                <a:lumOff val="0"/>
              </a:schemeClr>
            </a:solidFill>
            <a:prstDash val="soli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3BD2712-AB4B-9D4F-A8FB-49CCA9DCAA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4355" y="6200775"/>
            <a:ext cx="1610202" cy="628985"/>
          </a:xfrm>
          <a:prstGeom prst="rect">
            <a:avLst/>
          </a:prstGeom>
        </p:spPr>
      </p:pic>
    </p:spTree>
    <p:extLst>
      <p:ext uri="{BB962C8B-B14F-4D97-AF65-F5344CB8AC3E}">
        <p14:creationId xmlns:p14="http://schemas.microsoft.com/office/powerpoint/2010/main" val="320574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BB79C-0173-D64E-9160-92B6F91E4F45}"/>
              </a:ext>
            </a:extLst>
          </p:cNvPr>
          <p:cNvSpPr>
            <a:spLocks noGrp="1"/>
          </p:cNvSpPr>
          <p:nvPr>
            <p:ph type="title"/>
          </p:nvPr>
        </p:nvSpPr>
        <p:spPr>
          <a:xfrm>
            <a:off x="831850" y="1709738"/>
            <a:ext cx="10515600" cy="2852737"/>
          </a:xfrm>
        </p:spPr>
        <p:txBody>
          <a:bodyPr anchor="b"/>
          <a:lstStyle>
            <a:lvl1pPr>
              <a:defRPr sz="6000" b="1" i="0">
                <a:solidFill>
                  <a:schemeClr val="bg1"/>
                </a:solidFill>
                <a:latin typeface="Georgia" panose="02040502050405020303"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605BD854-F180-2946-8FBC-27C31FD8E57D}"/>
              </a:ext>
            </a:extLst>
          </p:cNvPr>
          <p:cNvSpPr>
            <a:spLocks noGrp="1"/>
          </p:cNvSpPr>
          <p:nvPr>
            <p:ph type="body" idx="1"/>
          </p:nvPr>
        </p:nvSpPr>
        <p:spPr>
          <a:xfrm>
            <a:off x="831850" y="4589463"/>
            <a:ext cx="10515600" cy="1500187"/>
          </a:xfrm>
        </p:spPr>
        <p:txBody>
          <a:bodyPr>
            <a:normAutofit/>
          </a:bodyPr>
          <a:lstStyle>
            <a:lvl1pPr marL="0" indent="0">
              <a:buNone/>
              <a:defRPr sz="2800" b="0" i="0">
                <a:solidFill>
                  <a:schemeClr val="bg1"/>
                </a:solidFill>
                <a:latin typeface="Helvetica"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picture containing text, sign, clipart&#10;&#10;Description automatically generated">
            <a:extLst>
              <a:ext uri="{FF2B5EF4-FFF2-40B4-BE49-F238E27FC236}">
                <a16:creationId xmlns:a16="http://schemas.microsoft.com/office/drawing/2014/main" id="{797B25E2-D631-5E4C-A879-99935AF3C0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409" y="386222"/>
            <a:ext cx="3359426" cy="1323516"/>
          </a:xfrm>
          <a:prstGeom prst="rect">
            <a:avLst/>
          </a:prstGeom>
        </p:spPr>
      </p:pic>
    </p:spTree>
    <p:extLst>
      <p:ext uri="{BB962C8B-B14F-4D97-AF65-F5344CB8AC3E}">
        <p14:creationId xmlns:p14="http://schemas.microsoft.com/office/powerpoint/2010/main" val="2591730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BB79C-0173-D64E-9160-92B6F91E4F45}"/>
              </a:ext>
            </a:extLst>
          </p:cNvPr>
          <p:cNvSpPr>
            <a:spLocks noGrp="1"/>
          </p:cNvSpPr>
          <p:nvPr>
            <p:ph type="title"/>
          </p:nvPr>
        </p:nvSpPr>
        <p:spPr>
          <a:xfrm>
            <a:off x="831850" y="1709738"/>
            <a:ext cx="10515600" cy="2852737"/>
          </a:xfrm>
        </p:spPr>
        <p:txBody>
          <a:bodyPr anchor="b"/>
          <a:lstStyle>
            <a:lvl1pPr>
              <a:defRPr sz="6000" b="1" i="0">
                <a:solidFill>
                  <a:schemeClr val="bg1"/>
                </a:solidFill>
                <a:latin typeface="Georgia" panose="02040502050405020303"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605BD854-F180-2946-8FBC-27C31FD8E57D}"/>
              </a:ext>
            </a:extLst>
          </p:cNvPr>
          <p:cNvSpPr>
            <a:spLocks noGrp="1"/>
          </p:cNvSpPr>
          <p:nvPr>
            <p:ph type="body" idx="1"/>
          </p:nvPr>
        </p:nvSpPr>
        <p:spPr>
          <a:xfrm>
            <a:off x="831850" y="4589463"/>
            <a:ext cx="10515600" cy="1500187"/>
          </a:xfrm>
        </p:spPr>
        <p:txBody>
          <a:bodyPr>
            <a:normAutofit/>
          </a:bodyPr>
          <a:lstStyle>
            <a:lvl1pPr marL="0" indent="0">
              <a:buNone/>
              <a:defRPr sz="2800" b="0" i="0">
                <a:solidFill>
                  <a:schemeClr val="bg1"/>
                </a:solidFill>
                <a:latin typeface="Helvetica"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descr="Icon&#10;&#10;Description automatically generated">
            <a:extLst>
              <a:ext uri="{FF2B5EF4-FFF2-40B4-BE49-F238E27FC236}">
                <a16:creationId xmlns:a16="http://schemas.microsoft.com/office/drawing/2014/main" id="{7DF77309-628E-914A-9FD1-D2DBA27288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2989" y="5831102"/>
            <a:ext cx="1583359" cy="1026898"/>
          </a:xfrm>
          <a:prstGeom prst="rect">
            <a:avLst/>
          </a:prstGeom>
        </p:spPr>
      </p:pic>
    </p:spTree>
    <p:extLst>
      <p:ext uri="{BB962C8B-B14F-4D97-AF65-F5344CB8AC3E}">
        <p14:creationId xmlns:p14="http://schemas.microsoft.com/office/powerpoint/2010/main" val="365835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BB79C-0173-D64E-9160-92B6F91E4F45}"/>
              </a:ext>
            </a:extLst>
          </p:cNvPr>
          <p:cNvSpPr>
            <a:spLocks noGrp="1"/>
          </p:cNvSpPr>
          <p:nvPr>
            <p:ph type="title"/>
          </p:nvPr>
        </p:nvSpPr>
        <p:spPr>
          <a:xfrm>
            <a:off x="831850" y="1709738"/>
            <a:ext cx="10515600" cy="2852737"/>
          </a:xfrm>
        </p:spPr>
        <p:txBody>
          <a:bodyPr anchor="b"/>
          <a:lstStyle>
            <a:lvl1pPr>
              <a:defRPr sz="6000" b="1" i="0">
                <a:solidFill>
                  <a:schemeClr val="bg1"/>
                </a:solidFill>
                <a:latin typeface="Georgia" panose="02040502050405020303"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605BD854-F180-2946-8FBC-27C31FD8E57D}"/>
              </a:ext>
            </a:extLst>
          </p:cNvPr>
          <p:cNvSpPr>
            <a:spLocks noGrp="1"/>
          </p:cNvSpPr>
          <p:nvPr>
            <p:ph type="body" idx="1"/>
          </p:nvPr>
        </p:nvSpPr>
        <p:spPr>
          <a:xfrm>
            <a:off x="831850" y="4589463"/>
            <a:ext cx="10515600" cy="1500187"/>
          </a:xfrm>
        </p:spPr>
        <p:txBody>
          <a:bodyPr>
            <a:normAutofit/>
          </a:bodyPr>
          <a:lstStyle>
            <a:lvl1pPr marL="0" indent="0">
              <a:buNone/>
              <a:defRPr sz="2800" b="0" i="0">
                <a:solidFill>
                  <a:schemeClr val="bg1"/>
                </a:solidFill>
                <a:latin typeface="Helvetica"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picture containing text, clipart, sign&#10;&#10;Description automatically generated">
            <a:extLst>
              <a:ext uri="{FF2B5EF4-FFF2-40B4-BE49-F238E27FC236}">
                <a16:creationId xmlns:a16="http://schemas.microsoft.com/office/drawing/2014/main" id="{96B1CA1A-4855-5A49-AED4-6B3CD3CC6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6956" y="198267"/>
            <a:ext cx="3836504" cy="1511471"/>
          </a:xfrm>
          <a:prstGeom prst="rect">
            <a:avLst/>
          </a:prstGeom>
        </p:spPr>
      </p:pic>
    </p:spTree>
    <p:extLst>
      <p:ext uri="{BB962C8B-B14F-4D97-AF65-F5344CB8AC3E}">
        <p14:creationId xmlns:p14="http://schemas.microsoft.com/office/powerpoint/2010/main" val="184013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BB79C-0173-D64E-9160-92B6F91E4F45}"/>
              </a:ext>
            </a:extLst>
          </p:cNvPr>
          <p:cNvSpPr>
            <a:spLocks noGrp="1"/>
          </p:cNvSpPr>
          <p:nvPr>
            <p:ph type="title"/>
          </p:nvPr>
        </p:nvSpPr>
        <p:spPr>
          <a:xfrm>
            <a:off x="831850" y="1709738"/>
            <a:ext cx="10515600" cy="2852737"/>
          </a:xfrm>
        </p:spPr>
        <p:txBody>
          <a:bodyPr anchor="b"/>
          <a:lstStyle>
            <a:lvl1pPr>
              <a:defRPr sz="6000" b="1" i="0">
                <a:solidFill>
                  <a:schemeClr val="bg1"/>
                </a:solidFill>
                <a:latin typeface="Georgia" panose="02040502050405020303"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605BD854-F180-2946-8FBC-27C31FD8E57D}"/>
              </a:ext>
            </a:extLst>
          </p:cNvPr>
          <p:cNvSpPr>
            <a:spLocks noGrp="1"/>
          </p:cNvSpPr>
          <p:nvPr>
            <p:ph type="body" idx="1"/>
          </p:nvPr>
        </p:nvSpPr>
        <p:spPr>
          <a:xfrm>
            <a:off x="831850" y="4589463"/>
            <a:ext cx="10515600" cy="1500187"/>
          </a:xfrm>
        </p:spPr>
        <p:txBody>
          <a:bodyPr>
            <a:normAutofit/>
          </a:bodyPr>
          <a:lstStyle>
            <a:lvl1pPr marL="0" indent="0">
              <a:buNone/>
              <a:defRPr sz="2800" b="0" i="0">
                <a:solidFill>
                  <a:schemeClr val="bg1"/>
                </a:solidFill>
                <a:latin typeface="Helvetica"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descr="Icon&#10;&#10;Description automatically generated">
            <a:extLst>
              <a:ext uri="{FF2B5EF4-FFF2-40B4-BE49-F238E27FC236}">
                <a16:creationId xmlns:a16="http://schemas.microsoft.com/office/drawing/2014/main" id="{F612FB4A-16F9-EA4F-84B9-F4FCB1CBCD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6514" y="5826626"/>
            <a:ext cx="1590260" cy="1031374"/>
          </a:xfrm>
          <a:prstGeom prst="rect">
            <a:avLst/>
          </a:prstGeom>
        </p:spPr>
      </p:pic>
    </p:spTree>
    <p:extLst>
      <p:ext uri="{BB962C8B-B14F-4D97-AF65-F5344CB8AC3E}">
        <p14:creationId xmlns:p14="http://schemas.microsoft.com/office/powerpoint/2010/main" val="2539766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A1AAC-D395-6644-B936-2AD3DE8DB20D}"/>
              </a:ext>
            </a:extLst>
          </p:cNvPr>
          <p:cNvSpPr>
            <a:spLocks noGrp="1"/>
          </p:cNvSpPr>
          <p:nvPr>
            <p:ph type="ctrTitle" hasCustomPrompt="1"/>
          </p:nvPr>
        </p:nvSpPr>
        <p:spPr>
          <a:xfrm>
            <a:off x="1524000" y="1122363"/>
            <a:ext cx="9144000" cy="2387600"/>
          </a:xfrm>
        </p:spPr>
        <p:txBody>
          <a:bodyPr anchor="b"/>
          <a:lstStyle>
            <a:lvl1pPr algn="ctr">
              <a:defRPr sz="6000" b="1" i="0">
                <a:solidFill>
                  <a:schemeClr val="tx1"/>
                </a:solidFill>
                <a:latin typeface="Georgia" panose="02040502050405020303" pitchFamily="18" charset="0"/>
                <a:cs typeface="Kannada Sangam MN" pitchFamily="2" charset="0"/>
              </a:defRPr>
            </a:lvl1pPr>
          </a:lstStyle>
          <a:p>
            <a:r>
              <a:rPr lang="en-US"/>
              <a:t>Alternative Title Slide</a:t>
            </a:r>
          </a:p>
        </p:txBody>
      </p:sp>
      <p:sp>
        <p:nvSpPr>
          <p:cNvPr id="3" name="Subtitle 2">
            <a:extLst>
              <a:ext uri="{FF2B5EF4-FFF2-40B4-BE49-F238E27FC236}">
                <a16:creationId xmlns:a16="http://schemas.microsoft.com/office/drawing/2014/main" id="{8905AECA-330F-3F43-BD72-9CB81BE46F71}"/>
              </a:ext>
            </a:extLst>
          </p:cNvPr>
          <p:cNvSpPr>
            <a:spLocks noGrp="1"/>
          </p:cNvSpPr>
          <p:nvPr>
            <p:ph type="subTitle" idx="1"/>
          </p:nvPr>
        </p:nvSpPr>
        <p:spPr>
          <a:xfrm>
            <a:off x="1524000" y="3897086"/>
            <a:ext cx="9144000" cy="1360713"/>
          </a:xfrm>
        </p:spPr>
        <p:txBody>
          <a:bodyPr/>
          <a:lstStyle>
            <a:lvl1pPr marL="0" indent="0" algn="ctr">
              <a:buNone/>
              <a:defRPr sz="2400" b="0" i="0">
                <a:solidFill>
                  <a:schemeClr val="tx1"/>
                </a:solidFill>
                <a:latin typeface="Helvetica" pitchFamily="2"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EF66DD-D7E1-0B47-980A-7F0970DFE8F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CC825C-1CEC-5749-B0AF-6E61FD3D87B8}"/>
              </a:ext>
            </a:extLst>
          </p:cNvPr>
          <p:cNvSpPr>
            <a:spLocks noGrp="1"/>
          </p:cNvSpPr>
          <p:nvPr>
            <p:ph type="sldNum" sz="quarter" idx="12"/>
          </p:nvPr>
        </p:nvSpPr>
        <p:spPr>
          <a:xfrm>
            <a:off x="9448800" y="6492875"/>
            <a:ext cx="2743200" cy="365125"/>
          </a:xfrm>
          <a:prstGeom prst="rect">
            <a:avLst/>
          </a:prstGeom>
        </p:spPr>
        <p:txBody>
          <a:bodyPr/>
          <a:lstStyle/>
          <a:p>
            <a:fld id="{062291F6-7E27-D444-951F-032B323AAA21}" type="slidenum">
              <a:rPr lang="en-US" smtClean="0"/>
              <a:t>‹#›</a:t>
            </a:fld>
            <a:endParaRPr lang="en-US"/>
          </a:p>
        </p:txBody>
      </p:sp>
      <p:pic>
        <p:nvPicPr>
          <p:cNvPr id="8" name="Picture 7">
            <a:extLst>
              <a:ext uri="{FF2B5EF4-FFF2-40B4-BE49-F238E27FC236}">
                <a16:creationId xmlns:a16="http://schemas.microsoft.com/office/drawing/2014/main" id="{CA762923-E1C4-7F4F-90B9-3442C36684B3}"/>
              </a:ext>
            </a:extLst>
          </p:cNvPr>
          <p:cNvPicPr>
            <a:picLocks noChangeAspect="1"/>
          </p:cNvPicPr>
          <p:nvPr/>
        </p:nvPicPr>
        <p:blipFill>
          <a:blip r:embed="rId2"/>
          <a:stretch>
            <a:fillRect/>
          </a:stretch>
        </p:blipFill>
        <p:spPr>
          <a:xfrm>
            <a:off x="3459479" y="48816"/>
            <a:ext cx="5273041" cy="2059782"/>
          </a:xfrm>
          <a:prstGeom prst="rect">
            <a:avLst/>
          </a:prstGeom>
        </p:spPr>
      </p:pic>
      <p:pic>
        <p:nvPicPr>
          <p:cNvPr id="9" name="Picture 8">
            <a:extLst>
              <a:ext uri="{FF2B5EF4-FFF2-40B4-BE49-F238E27FC236}">
                <a16:creationId xmlns:a16="http://schemas.microsoft.com/office/drawing/2014/main" id="{6D595817-21F1-2F4F-BC62-82D999FBFF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31229"/>
            <a:ext cx="12192000" cy="1926771"/>
          </a:xfrm>
          <a:prstGeom prst="rect">
            <a:avLst/>
          </a:prstGeom>
        </p:spPr>
      </p:pic>
    </p:spTree>
    <p:extLst>
      <p:ext uri="{BB962C8B-B14F-4D97-AF65-F5344CB8AC3E}">
        <p14:creationId xmlns:p14="http://schemas.microsoft.com/office/powerpoint/2010/main" val="425706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917066-E149-B94E-9822-55AA3A501B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45523" y="5825998"/>
            <a:ext cx="1500954" cy="971804"/>
          </a:xfrm>
          <a:prstGeom prst="rect">
            <a:avLst/>
          </a:prstGeom>
        </p:spPr>
      </p:pic>
    </p:spTree>
    <p:extLst>
      <p:ext uri="{BB962C8B-B14F-4D97-AF65-F5344CB8AC3E}">
        <p14:creationId xmlns:p14="http://schemas.microsoft.com/office/powerpoint/2010/main" val="1838367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CE1B48A-8D93-4970-9D6F-2C90B5E3DD55}"/>
              </a:ext>
            </a:extLst>
          </p:cNvPr>
          <p:cNvSpPr>
            <a:spLocks noGrp="1"/>
          </p:cNvSpPr>
          <p:nvPr>
            <p:ph type="pic" sz="quarter" idx="13"/>
          </p:nvPr>
        </p:nvSpPr>
        <p:spPr bwMode="auto">
          <a:xfrm>
            <a:off x="4156587" y="604684"/>
            <a:ext cx="3878826" cy="5147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wrap="square">
            <a:noAutofit/>
          </a:bodyPr>
          <a:lstStyle/>
          <a:p>
            <a:endParaRPr lang="en-US"/>
          </a:p>
        </p:txBody>
      </p:sp>
      <p:sp>
        <p:nvSpPr>
          <p:cNvPr id="3" name="Slide Number Placeholder 4">
            <a:extLst>
              <a:ext uri="{FF2B5EF4-FFF2-40B4-BE49-F238E27FC236}">
                <a16:creationId xmlns:a16="http://schemas.microsoft.com/office/drawing/2014/main" id="{E5827734-0C81-7C4D-98D1-7328B8BDA4EE}"/>
              </a:ext>
            </a:extLst>
          </p:cNvPr>
          <p:cNvSpPr>
            <a:spLocks noGrp="1"/>
          </p:cNvSpPr>
          <p:nvPr>
            <p:ph type="sldNum" sz="quarter" idx="4"/>
          </p:nvPr>
        </p:nvSpPr>
        <p:spPr>
          <a:xfrm>
            <a:off x="4724400" y="6447879"/>
            <a:ext cx="2743200" cy="365125"/>
          </a:xfrm>
          <a:prstGeom prst="rect">
            <a:avLst/>
          </a:prstGeom>
        </p:spPr>
        <p:txBody>
          <a:bodyPr vert="horz" lIns="91440" tIns="45720" rIns="91440" bIns="45720" rtlCol="0" anchor="ctr"/>
          <a:lstStyle>
            <a:lvl1pPr algn="ctr">
              <a:defRPr sz="1050" b="0" i="0">
                <a:solidFill>
                  <a:schemeClr val="accent5"/>
                </a:solidFill>
                <a:latin typeface="Montserrat" pitchFamily="2" charset="77"/>
              </a:defRPr>
            </a:lvl1pPr>
          </a:lstStyle>
          <a:p>
            <a:fld id="{3A4FE9ED-C431-AD4B-AC51-816B516EECCA}" type="slidenum">
              <a:rPr lang="en-US" smtClean="0"/>
              <a:pPr/>
              <a:t>‹#›</a:t>
            </a:fld>
            <a:endParaRPr lang="en-US"/>
          </a:p>
        </p:txBody>
      </p:sp>
    </p:spTree>
    <p:extLst>
      <p:ext uri="{BB962C8B-B14F-4D97-AF65-F5344CB8AC3E}">
        <p14:creationId xmlns:p14="http://schemas.microsoft.com/office/powerpoint/2010/main" val="3284537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559E7E-717B-684F-87CF-852D2913FE0B}"/>
              </a:ext>
            </a:extLst>
          </p:cNvPr>
          <p:cNvSpPr/>
          <p:nvPr userDrawn="1"/>
        </p:nvSpPr>
        <p:spPr>
          <a:xfrm>
            <a:off x="0" y="0"/>
            <a:ext cx="64756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A976C5D1-B78D-CA44-B0DD-61CE0AC0C156}"/>
              </a:ext>
            </a:extLst>
          </p:cNvPr>
          <p:cNvSpPr>
            <a:spLocks noGrp="1"/>
          </p:cNvSpPr>
          <p:nvPr>
            <p:ph type="sldNum" sz="quarter" idx="10"/>
          </p:nvPr>
        </p:nvSpPr>
        <p:spPr>
          <a:xfrm>
            <a:off x="4724400" y="6447879"/>
            <a:ext cx="2743200" cy="365125"/>
          </a:xfrm>
        </p:spPr>
        <p:txBody>
          <a:bodyPr/>
          <a:lstStyle>
            <a:lvl1pPr>
              <a:defRPr>
                <a:solidFill>
                  <a:schemeClr val="tx1"/>
                </a:solidFill>
              </a:defRPr>
            </a:lvl1pPr>
          </a:lstStyle>
          <a:p>
            <a:fld id="{3A4FE9ED-C431-AD4B-AC51-816B516EECCA}" type="slidenum">
              <a:rPr lang="en-US" smtClean="0"/>
              <a:pPr/>
              <a:t>‹#›</a:t>
            </a:fld>
            <a:endParaRPr lang="en-US"/>
          </a:p>
        </p:txBody>
      </p:sp>
      <p:sp>
        <p:nvSpPr>
          <p:cNvPr id="5" name="Picture Placeholder 4">
            <a:extLst>
              <a:ext uri="{FF2B5EF4-FFF2-40B4-BE49-F238E27FC236}">
                <a16:creationId xmlns:a16="http://schemas.microsoft.com/office/drawing/2014/main" id="{C90C935F-0731-4045-8649-C62037E189EE}"/>
              </a:ext>
            </a:extLst>
          </p:cNvPr>
          <p:cNvSpPr>
            <a:spLocks noGrp="1"/>
          </p:cNvSpPr>
          <p:nvPr>
            <p:ph type="pic" sz="quarter" idx="11"/>
          </p:nvPr>
        </p:nvSpPr>
        <p:spPr>
          <a:xfrm>
            <a:off x="6475614" y="0"/>
            <a:ext cx="5716385" cy="6858000"/>
          </a:xfrm>
          <a:prstGeom prst="rect">
            <a:avLst/>
          </a:prstGeom>
        </p:spPr>
        <p:txBody>
          <a:bodyPr/>
          <a:lstStyle/>
          <a:p>
            <a:endParaRPr lang="en-US"/>
          </a:p>
        </p:txBody>
      </p:sp>
      <p:pic>
        <p:nvPicPr>
          <p:cNvPr id="8" name="Picture 7" descr="A picture containing icon&#10;&#10;Description automatically generated">
            <a:extLst>
              <a:ext uri="{FF2B5EF4-FFF2-40B4-BE49-F238E27FC236}">
                <a16:creationId xmlns:a16="http://schemas.microsoft.com/office/drawing/2014/main" id="{6DD9D762-24D8-EE44-ACB1-229D17F0D5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1382" y="5551076"/>
            <a:ext cx="1753231" cy="1137070"/>
          </a:xfrm>
          <a:prstGeom prst="rect">
            <a:avLst/>
          </a:prstGeom>
        </p:spPr>
      </p:pic>
      <p:sp>
        <p:nvSpPr>
          <p:cNvPr id="9" name="TextBox 8">
            <a:extLst>
              <a:ext uri="{FF2B5EF4-FFF2-40B4-BE49-F238E27FC236}">
                <a16:creationId xmlns:a16="http://schemas.microsoft.com/office/drawing/2014/main" id="{845AABB7-7213-854E-B33F-856B66DF530B}"/>
              </a:ext>
            </a:extLst>
          </p:cNvPr>
          <p:cNvSpPr txBox="1"/>
          <p:nvPr userDrawn="1"/>
        </p:nvSpPr>
        <p:spPr>
          <a:xfrm>
            <a:off x="618309" y="6522720"/>
            <a:ext cx="7837714" cy="215444"/>
          </a:xfrm>
          <a:prstGeom prst="rect">
            <a:avLst/>
          </a:prstGeom>
          <a:noFill/>
        </p:spPr>
        <p:txBody>
          <a:bodyPr wrap="square" rtlCol="0">
            <a:spAutoFit/>
          </a:bodyPr>
          <a:lstStyle/>
          <a:p>
            <a:r>
              <a:rPr lang="en-US" sz="800" b="0" i="0">
                <a:solidFill>
                  <a:schemeClr val="tx2"/>
                </a:solidFill>
                <a:latin typeface="Montserrat Light" pitchFamily="2" charset="77"/>
              </a:rPr>
              <a:t>©2022 Nuvve Holding Corp. All rights reserved. Confidential and proprietary.</a:t>
            </a:r>
          </a:p>
        </p:txBody>
      </p:sp>
      <p:sp>
        <p:nvSpPr>
          <p:cNvPr id="10" name="Text Placeholder 8">
            <a:extLst>
              <a:ext uri="{FF2B5EF4-FFF2-40B4-BE49-F238E27FC236}">
                <a16:creationId xmlns:a16="http://schemas.microsoft.com/office/drawing/2014/main" id="{0807D0E1-916E-624B-96A2-7147CD7DCA4C}"/>
              </a:ext>
            </a:extLst>
          </p:cNvPr>
          <p:cNvSpPr>
            <a:spLocks noGrp="1"/>
          </p:cNvSpPr>
          <p:nvPr>
            <p:ph type="body" sz="quarter" idx="12" hasCustomPrompt="1"/>
          </p:nvPr>
        </p:nvSpPr>
        <p:spPr>
          <a:xfrm>
            <a:off x="485775" y="431800"/>
            <a:ext cx="4992688" cy="98107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i="0">
                <a:solidFill>
                  <a:schemeClr val="tx1"/>
                </a:solidFill>
                <a:latin typeface="Montserrat" pitchFamily="2" charset="77"/>
              </a:defRPr>
            </a:lvl1pPr>
          </a:lstStyle>
          <a:p>
            <a:pPr lvl="0"/>
            <a:r>
              <a:rPr lang="en-US" b="1" i="0">
                <a:latin typeface="Montserrat" pitchFamily="2" charset="77"/>
              </a:rPr>
              <a:t>TITLE</a:t>
            </a:r>
            <a:endParaRPr lang="en-US"/>
          </a:p>
        </p:txBody>
      </p:sp>
      <p:sp>
        <p:nvSpPr>
          <p:cNvPr id="11" name="Text Placeholder 10">
            <a:extLst>
              <a:ext uri="{FF2B5EF4-FFF2-40B4-BE49-F238E27FC236}">
                <a16:creationId xmlns:a16="http://schemas.microsoft.com/office/drawing/2014/main" id="{A4967F8B-E2B7-2142-A034-1960DDE053A5}"/>
              </a:ext>
            </a:extLst>
          </p:cNvPr>
          <p:cNvSpPr>
            <a:spLocks noGrp="1"/>
          </p:cNvSpPr>
          <p:nvPr>
            <p:ph type="body" sz="quarter" idx="13"/>
          </p:nvPr>
        </p:nvSpPr>
        <p:spPr>
          <a:xfrm>
            <a:off x="485775" y="1620838"/>
            <a:ext cx="5075238" cy="4513262"/>
          </a:xfrm>
          <a:prstGeom prst="rect">
            <a:avLst/>
          </a:prstGeom>
        </p:spPr>
        <p:txBody>
          <a:bodyPr/>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26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B7299-9B8E-9C49-9A6F-843726199915}"/>
              </a:ext>
            </a:extLst>
          </p:cNvPr>
          <p:cNvSpPr>
            <a:spLocks noGrp="1"/>
          </p:cNvSpPr>
          <p:nvPr>
            <p:ph type="title"/>
          </p:nvPr>
        </p:nvSpPr>
        <p:spPr>
          <a:xfrm>
            <a:off x="838200" y="0"/>
            <a:ext cx="10515600" cy="1325563"/>
          </a:xfrm>
        </p:spPr>
        <p:txBody>
          <a:bodyPr/>
          <a:lstStyle>
            <a:lvl1pPr>
              <a:defRPr b="1" i="0">
                <a:solidFill>
                  <a:schemeClr val="tx2"/>
                </a:solidFill>
                <a:latin typeface="Georgia"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63A26C8-A322-0C4A-A385-DC65AAB8AADA}"/>
              </a:ext>
            </a:extLst>
          </p:cNvPr>
          <p:cNvSpPr>
            <a:spLocks noGrp="1"/>
          </p:cNvSpPr>
          <p:nvPr>
            <p:ph idx="1"/>
          </p:nvPr>
        </p:nvSpPr>
        <p:spPr>
          <a:xfrm>
            <a:off x="838200" y="1393518"/>
            <a:ext cx="10515600" cy="4166034"/>
          </a:xfrm>
        </p:spPr>
        <p:txBody>
          <a:bodyPr/>
          <a:lstStyle>
            <a:lvl1pPr>
              <a:defRPr b="0" i="0">
                <a:latin typeface="Helvetica Light" panose="020B0403020202020204" pitchFamily="34" charset="0"/>
              </a:defRPr>
            </a:lvl1pPr>
            <a:lvl2pPr>
              <a:defRPr b="0" i="0">
                <a:latin typeface="Helvetica Light" panose="020B0403020202020204" pitchFamily="34" charset="0"/>
              </a:defRPr>
            </a:lvl2pPr>
            <a:lvl3pPr>
              <a:defRPr b="0" i="0">
                <a:latin typeface="Helvetica Light" panose="020B0403020202020204" pitchFamily="34" charset="0"/>
              </a:defRPr>
            </a:lvl3pPr>
            <a:lvl4pPr>
              <a:defRPr b="0" i="0">
                <a:latin typeface="Helvetica Light" panose="020B0403020202020204" pitchFamily="34" charset="0"/>
              </a:defRPr>
            </a:lvl4pPr>
            <a:lvl5pPr>
              <a:defRPr b="0" i="0">
                <a:latin typeface="Helvetica Light"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3AADF0A4-507F-B04B-BE0A-8FFC90ABD7CB}"/>
              </a:ext>
            </a:extLst>
          </p:cNvPr>
          <p:cNvCxnSpPr>
            <a:cxnSpLocks/>
          </p:cNvCxnSpPr>
          <p:nvPr/>
        </p:nvCxnSpPr>
        <p:spPr>
          <a:xfrm>
            <a:off x="838200" y="1037545"/>
            <a:ext cx="10515600" cy="0"/>
          </a:xfrm>
          <a:prstGeom prst="line">
            <a:avLst/>
          </a:prstGeom>
          <a:ln w="66675" cap="flat">
            <a:solidFill>
              <a:schemeClr val="accent1">
                <a:hueOff val="0"/>
                <a:satOff val="0"/>
                <a:lumOff val="0"/>
              </a:schemeClr>
            </a:solidFill>
            <a:prstDash val="solid"/>
          </a:ln>
        </p:spPr>
        <p:style>
          <a:lnRef idx="1">
            <a:schemeClr val="accent1"/>
          </a:lnRef>
          <a:fillRef idx="0">
            <a:schemeClr val="accent1"/>
          </a:fillRef>
          <a:effectRef idx="0">
            <a:schemeClr val="accent1"/>
          </a:effectRef>
          <a:fontRef idx="minor">
            <a:schemeClr val="tx1"/>
          </a:fontRef>
        </p:style>
      </p:cxnSp>
      <p:pic>
        <p:nvPicPr>
          <p:cNvPr id="5" name="Picture 4" descr="Icon&#10;&#10;Description automatically generated">
            <a:extLst>
              <a:ext uri="{FF2B5EF4-FFF2-40B4-BE49-F238E27FC236}">
                <a16:creationId xmlns:a16="http://schemas.microsoft.com/office/drawing/2014/main" id="{B1F59849-62FA-7645-ADDE-CBB8C67B75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3867" y="6052378"/>
            <a:ext cx="1242176" cy="805622"/>
          </a:xfrm>
          <a:prstGeom prst="rect">
            <a:avLst/>
          </a:prstGeom>
        </p:spPr>
      </p:pic>
    </p:spTree>
    <p:extLst>
      <p:ext uri="{BB962C8B-B14F-4D97-AF65-F5344CB8AC3E}">
        <p14:creationId xmlns:p14="http://schemas.microsoft.com/office/powerpoint/2010/main" val="891582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B7299-9B8E-9C49-9A6F-843726199915}"/>
              </a:ext>
            </a:extLst>
          </p:cNvPr>
          <p:cNvSpPr>
            <a:spLocks noGrp="1"/>
          </p:cNvSpPr>
          <p:nvPr>
            <p:ph type="title"/>
          </p:nvPr>
        </p:nvSpPr>
        <p:spPr>
          <a:xfrm>
            <a:off x="838200" y="0"/>
            <a:ext cx="10515600" cy="1325563"/>
          </a:xfrm>
        </p:spPr>
        <p:txBody>
          <a:bodyPr/>
          <a:lstStyle>
            <a:lvl1pPr>
              <a:defRPr b="1" i="0">
                <a:solidFill>
                  <a:schemeClr val="tx2"/>
                </a:solidFill>
                <a:latin typeface="Georgia"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63A26C8-A322-0C4A-A385-DC65AAB8AADA}"/>
              </a:ext>
            </a:extLst>
          </p:cNvPr>
          <p:cNvSpPr>
            <a:spLocks noGrp="1"/>
          </p:cNvSpPr>
          <p:nvPr>
            <p:ph idx="1"/>
          </p:nvPr>
        </p:nvSpPr>
        <p:spPr>
          <a:xfrm>
            <a:off x="838200" y="1393518"/>
            <a:ext cx="10515600" cy="4166034"/>
          </a:xfrm>
        </p:spPr>
        <p:txBody>
          <a:bodyPr/>
          <a:lstStyle>
            <a:lvl1pPr>
              <a:defRPr b="0" i="0">
                <a:latin typeface="Helvetica Light" panose="020B0403020202020204" pitchFamily="34" charset="0"/>
              </a:defRPr>
            </a:lvl1pPr>
            <a:lvl2pPr>
              <a:defRPr b="0" i="0">
                <a:latin typeface="Helvetica Light" panose="020B0403020202020204" pitchFamily="34" charset="0"/>
              </a:defRPr>
            </a:lvl2pPr>
            <a:lvl3pPr>
              <a:defRPr b="0" i="0">
                <a:latin typeface="Helvetica Light" panose="020B0403020202020204" pitchFamily="34" charset="0"/>
              </a:defRPr>
            </a:lvl3pPr>
            <a:lvl4pPr>
              <a:defRPr b="0" i="0">
                <a:latin typeface="Helvetica Light" panose="020B0403020202020204" pitchFamily="34" charset="0"/>
              </a:defRPr>
            </a:lvl4pPr>
            <a:lvl5pPr>
              <a:defRPr b="0" i="0">
                <a:latin typeface="Helvetica Light"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F6BDCBCA-23C7-7B42-B81C-300CB42C0627}"/>
              </a:ext>
            </a:extLst>
          </p:cNvPr>
          <p:cNvSpPr/>
          <p:nvPr userDrawn="1"/>
        </p:nvSpPr>
        <p:spPr>
          <a:xfrm>
            <a:off x="0" y="0"/>
            <a:ext cx="12192000" cy="149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7CDD56-E64A-E94C-8BE6-59A7BE893E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4355" y="6200775"/>
            <a:ext cx="1610202" cy="628985"/>
          </a:xfrm>
          <a:prstGeom prst="rect">
            <a:avLst/>
          </a:prstGeom>
        </p:spPr>
      </p:pic>
    </p:spTree>
    <p:extLst>
      <p:ext uri="{BB962C8B-B14F-4D97-AF65-F5344CB8AC3E}">
        <p14:creationId xmlns:p14="http://schemas.microsoft.com/office/powerpoint/2010/main" val="1633326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B7299-9B8E-9C49-9A6F-843726199915}"/>
              </a:ext>
            </a:extLst>
          </p:cNvPr>
          <p:cNvSpPr>
            <a:spLocks noGrp="1"/>
          </p:cNvSpPr>
          <p:nvPr>
            <p:ph type="title"/>
          </p:nvPr>
        </p:nvSpPr>
        <p:spPr>
          <a:xfrm>
            <a:off x="838200" y="0"/>
            <a:ext cx="10515600" cy="1325563"/>
          </a:xfrm>
        </p:spPr>
        <p:txBody>
          <a:bodyPr/>
          <a:lstStyle>
            <a:lvl1pPr>
              <a:defRPr b="1" i="0">
                <a:solidFill>
                  <a:schemeClr val="tx2"/>
                </a:solidFill>
                <a:latin typeface="Georgia"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63A26C8-A322-0C4A-A385-DC65AAB8AADA}"/>
              </a:ext>
            </a:extLst>
          </p:cNvPr>
          <p:cNvSpPr>
            <a:spLocks noGrp="1"/>
          </p:cNvSpPr>
          <p:nvPr>
            <p:ph idx="1"/>
          </p:nvPr>
        </p:nvSpPr>
        <p:spPr>
          <a:xfrm>
            <a:off x="838200" y="1393518"/>
            <a:ext cx="10515600" cy="4166034"/>
          </a:xfrm>
        </p:spPr>
        <p:txBody>
          <a:bodyPr/>
          <a:lstStyle>
            <a:lvl1pPr>
              <a:defRPr b="0" i="0">
                <a:latin typeface="Helvetica Light" panose="020B0403020202020204" pitchFamily="34" charset="0"/>
              </a:defRPr>
            </a:lvl1pPr>
            <a:lvl2pPr>
              <a:defRPr b="0" i="0">
                <a:latin typeface="Helvetica Light" panose="020B0403020202020204" pitchFamily="34" charset="0"/>
              </a:defRPr>
            </a:lvl2pPr>
            <a:lvl3pPr>
              <a:defRPr b="0" i="0">
                <a:latin typeface="Helvetica Light" panose="020B0403020202020204" pitchFamily="34" charset="0"/>
              </a:defRPr>
            </a:lvl3pPr>
            <a:lvl4pPr>
              <a:defRPr b="0" i="0">
                <a:latin typeface="Helvetica Light" panose="020B0403020202020204" pitchFamily="34" charset="0"/>
              </a:defRPr>
            </a:lvl4pPr>
            <a:lvl5pPr>
              <a:defRPr b="0" i="0">
                <a:latin typeface="Helvetica Light"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F6BDCBCA-23C7-7B42-B81C-300CB42C0627}"/>
              </a:ext>
            </a:extLst>
          </p:cNvPr>
          <p:cNvSpPr/>
          <p:nvPr userDrawn="1"/>
        </p:nvSpPr>
        <p:spPr>
          <a:xfrm>
            <a:off x="0" y="0"/>
            <a:ext cx="12192000" cy="149087"/>
          </a:xfrm>
          <a:prstGeom prst="rect">
            <a:avLst/>
          </a:prstGeom>
          <a:solidFill>
            <a:srgbClr val="007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7CDD56-E64A-E94C-8BE6-59A7BE893E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4355" y="6200775"/>
            <a:ext cx="1610202" cy="628985"/>
          </a:xfrm>
          <a:prstGeom prst="rect">
            <a:avLst/>
          </a:prstGeom>
        </p:spPr>
      </p:pic>
    </p:spTree>
    <p:extLst>
      <p:ext uri="{BB962C8B-B14F-4D97-AF65-F5344CB8AC3E}">
        <p14:creationId xmlns:p14="http://schemas.microsoft.com/office/powerpoint/2010/main" val="4247468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B7299-9B8E-9C49-9A6F-843726199915}"/>
              </a:ext>
            </a:extLst>
          </p:cNvPr>
          <p:cNvSpPr>
            <a:spLocks noGrp="1"/>
          </p:cNvSpPr>
          <p:nvPr>
            <p:ph type="title"/>
          </p:nvPr>
        </p:nvSpPr>
        <p:spPr>
          <a:xfrm>
            <a:off x="838200" y="0"/>
            <a:ext cx="10515600" cy="1325563"/>
          </a:xfrm>
        </p:spPr>
        <p:txBody>
          <a:bodyPr/>
          <a:lstStyle>
            <a:lvl1pPr>
              <a:defRPr b="1" i="0">
                <a:solidFill>
                  <a:schemeClr val="tx2"/>
                </a:solidFill>
                <a:latin typeface="Georgia"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63A26C8-A322-0C4A-A385-DC65AAB8AADA}"/>
              </a:ext>
            </a:extLst>
          </p:cNvPr>
          <p:cNvSpPr>
            <a:spLocks noGrp="1"/>
          </p:cNvSpPr>
          <p:nvPr>
            <p:ph idx="1"/>
          </p:nvPr>
        </p:nvSpPr>
        <p:spPr>
          <a:xfrm>
            <a:off x="838200" y="1393518"/>
            <a:ext cx="10515600" cy="4166034"/>
          </a:xfrm>
        </p:spPr>
        <p:txBody>
          <a:bodyPr/>
          <a:lstStyle>
            <a:lvl1pPr>
              <a:defRPr b="0" i="0">
                <a:latin typeface="Helvetica Light" panose="020B0403020202020204" pitchFamily="34" charset="0"/>
              </a:defRPr>
            </a:lvl1pPr>
            <a:lvl2pPr>
              <a:defRPr b="0" i="0">
                <a:latin typeface="Helvetica Light" panose="020B0403020202020204" pitchFamily="34" charset="0"/>
              </a:defRPr>
            </a:lvl2pPr>
            <a:lvl3pPr>
              <a:defRPr b="0" i="0">
                <a:latin typeface="Helvetica Light" panose="020B0403020202020204" pitchFamily="34" charset="0"/>
              </a:defRPr>
            </a:lvl3pPr>
            <a:lvl4pPr>
              <a:defRPr b="0" i="0">
                <a:latin typeface="Helvetica Light" panose="020B0403020202020204" pitchFamily="34" charset="0"/>
              </a:defRPr>
            </a:lvl4pPr>
            <a:lvl5pPr>
              <a:defRPr b="0" i="0">
                <a:latin typeface="Helvetica Light"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F6BDCBCA-23C7-7B42-B81C-300CB42C0627}"/>
              </a:ext>
            </a:extLst>
          </p:cNvPr>
          <p:cNvSpPr/>
          <p:nvPr userDrawn="1"/>
        </p:nvSpPr>
        <p:spPr>
          <a:xfrm>
            <a:off x="0" y="0"/>
            <a:ext cx="12192000" cy="149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8FA6B034-D958-CA49-8123-0AB5242B7D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3867" y="6052378"/>
            <a:ext cx="1242176" cy="805622"/>
          </a:xfrm>
          <a:prstGeom prst="rect">
            <a:avLst/>
          </a:prstGeom>
        </p:spPr>
      </p:pic>
    </p:spTree>
    <p:extLst>
      <p:ext uri="{BB962C8B-B14F-4D97-AF65-F5344CB8AC3E}">
        <p14:creationId xmlns:p14="http://schemas.microsoft.com/office/powerpoint/2010/main" val="1618062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B7299-9B8E-9C49-9A6F-843726199915}"/>
              </a:ext>
            </a:extLst>
          </p:cNvPr>
          <p:cNvSpPr>
            <a:spLocks noGrp="1"/>
          </p:cNvSpPr>
          <p:nvPr>
            <p:ph type="title"/>
          </p:nvPr>
        </p:nvSpPr>
        <p:spPr>
          <a:xfrm>
            <a:off x="838200" y="0"/>
            <a:ext cx="10515600" cy="1325563"/>
          </a:xfrm>
        </p:spPr>
        <p:txBody>
          <a:bodyPr/>
          <a:lstStyle>
            <a:lvl1pPr>
              <a:defRPr b="1" i="0">
                <a:solidFill>
                  <a:schemeClr val="tx2"/>
                </a:solidFill>
                <a:latin typeface="Georgia"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63A26C8-A322-0C4A-A385-DC65AAB8AADA}"/>
              </a:ext>
            </a:extLst>
          </p:cNvPr>
          <p:cNvSpPr>
            <a:spLocks noGrp="1"/>
          </p:cNvSpPr>
          <p:nvPr>
            <p:ph idx="1"/>
          </p:nvPr>
        </p:nvSpPr>
        <p:spPr>
          <a:xfrm>
            <a:off x="838200" y="1393518"/>
            <a:ext cx="10515600" cy="4166034"/>
          </a:xfrm>
        </p:spPr>
        <p:txBody>
          <a:bodyPr/>
          <a:lstStyle>
            <a:lvl1pPr>
              <a:defRPr b="0" i="0">
                <a:latin typeface="Helvetica Light" panose="020B0403020202020204" pitchFamily="34" charset="0"/>
              </a:defRPr>
            </a:lvl1pPr>
            <a:lvl2pPr>
              <a:defRPr b="0" i="0">
                <a:latin typeface="Helvetica Light" panose="020B0403020202020204" pitchFamily="34" charset="0"/>
              </a:defRPr>
            </a:lvl2pPr>
            <a:lvl3pPr>
              <a:defRPr b="0" i="0">
                <a:latin typeface="Helvetica Light" panose="020B0403020202020204" pitchFamily="34" charset="0"/>
              </a:defRPr>
            </a:lvl3pPr>
            <a:lvl4pPr>
              <a:defRPr b="0" i="0">
                <a:latin typeface="Helvetica Light" panose="020B0403020202020204" pitchFamily="34" charset="0"/>
              </a:defRPr>
            </a:lvl4pPr>
            <a:lvl5pPr>
              <a:defRPr b="0" i="0">
                <a:latin typeface="Helvetica Light"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F6BDCBCA-23C7-7B42-B81C-300CB42C0627}"/>
              </a:ext>
            </a:extLst>
          </p:cNvPr>
          <p:cNvSpPr/>
          <p:nvPr userDrawn="1"/>
        </p:nvSpPr>
        <p:spPr>
          <a:xfrm>
            <a:off x="0" y="0"/>
            <a:ext cx="12192000" cy="149087"/>
          </a:xfrm>
          <a:prstGeom prst="rect">
            <a:avLst/>
          </a:prstGeom>
          <a:solidFill>
            <a:srgbClr val="007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8FA6B034-D958-CA49-8123-0AB5242B7D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3867" y="6052378"/>
            <a:ext cx="1242176" cy="805622"/>
          </a:xfrm>
          <a:prstGeom prst="rect">
            <a:avLst/>
          </a:prstGeom>
        </p:spPr>
      </p:pic>
    </p:spTree>
    <p:extLst>
      <p:ext uri="{BB962C8B-B14F-4D97-AF65-F5344CB8AC3E}">
        <p14:creationId xmlns:p14="http://schemas.microsoft.com/office/powerpoint/2010/main" val="2330613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F8EC3E1-454B-AE4F-BAB6-855076F26F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440518"/>
            <a:ext cx="12192000" cy="1435100"/>
          </a:xfrm>
          <a:prstGeom prst="rect">
            <a:avLst/>
          </a:prstGeom>
        </p:spPr>
      </p:pic>
      <p:sp>
        <p:nvSpPr>
          <p:cNvPr id="2" name="Title 1">
            <a:extLst>
              <a:ext uri="{FF2B5EF4-FFF2-40B4-BE49-F238E27FC236}">
                <a16:creationId xmlns:a16="http://schemas.microsoft.com/office/drawing/2014/main" id="{059B7299-9B8E-9C49-9A6F-843726199915}"/>
              </a:ext>
            </a:extLst>
          </p:cNvPr>
          <p:cNvSpPr>
            <a:spLocks noGrp="1"/>
          </p:cNvSpPr>
          <p:nvPr>
            <p:ph type="title"/>
          </p:nvPr>
        </p:nvSpPr>
        <p:spPr>
          <a:xfrm>
            <a:off x="838200" y="0"/>
            <a:ext cx="10515600" cy="1325563"/>
          </a:xfrm>
        </p:spPr>
        <p:txBody>
          <a:bodyPr/>
          <a:lstStyle>
            <a:lvl1pPr>
              <a:defRPr b="1" i="0">
                <a:solidFill>
                  <a:schemeClr val="tx2"/>
                </a:solidFill>
                <a:latin typeface="Georgia"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63A26C8-A322-0C4A-A385-DC65AAB8AADA}"/>
              </a:ext>
            </a:extLst>
          </p:cNvPr>
          <p:cNvSpPr>
            <a:spLocks noGrp="1"/>
          </p:cNvSpPr>
          <p:nvPr>
            <p:ph idx="1"/>
          </p:nvPr>
        </p:nvSpPr>
        <p:spPr>
          <a:xfrm>
            <a:off x="838200" y="1393518"/>
            <a:ext cx="10515600" cy="4166034"/>
          </a:xfrm>
        </p:spPr>
        <p:txBody>
          <a:bodyPr/>
          <a:lstStyle>
            <a:lvl1pPr>
              <a:defRPr b="0" i="0">
                <a:latin typeface="Helvetica Light" panose="020B0403020202020204" pitchFamily="34" charset="0"/>
              </a:defRPr>
            </a:lvl1pPr>
            <a:lvl2pPr>
              <a:defRPr b="0" i="0">
                <a:latin typeface="Helvetica Light" panose="020B0403020202020204" pitchFamily="34" charset="0"/>
              </a:defRPr>
            </a:lvl2pPr>
            <a:lvl3pPr>
              <a:defRPr b="0" i="0">
                <a:latin typeface="Helvetica Light" panose="020B0403020202020204" pitchFamily="34" charset="0"/>
              </a:defRPr>
            </a:lvl3pPr>
            <a:lvl4pPr>
              <a:defRPr b="0" i="0">
                <a:latin typeface="Helvetica Light" panose="020B0403020202020204" pitchFamily="34" charset="0"/>
              </a:defRPr>
            </a:lvl4pPr>
            <a:lvl5pPr>
              <a:defRPr b="0" i="0">
                <a:latin typeface="Helvetica Light"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3AADF0A4-507F-B04B-BE0A-8FFC90ABD7CB}"/>
              </a:ext>
            </a:extLst>
          </p:cNvPr>
          <p:cNvCxnSpPr>
            <a:cxnSpLocks/>
          </p:cNvCxnSpPr>
          <p:nvPr/>
        </p:nvCxnSpPr>
        <p:spPr>
          <a:xfrm>
            <a:off x="838200" y="1037545"/>
            <a:ext cx="10515600" cy="0"/>
          </a:xfrm>
          <a:prstGeom prst="line">
            <a:avLst/>
          </a:prstGeom>
          <a:ln w="66675" cap="flat">
            <a:solidFill>
              <a:schemeClr val="accent1">
                <a:hueOff val="0"/>
                <a:satOff val="0"/>
                <a:lumOff val="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15D2566-48DB-0645-A4F3-3F2FACB7E0EA}"/>
              </a:ext>
            </a:extLst>
          </p:cNvPr>
          <p:cNvCxnSpPr>
            <a:cxnSpLocks/>
          </p:cNvCxnSpPr>
          <p:nvPr userDrawn="1"/>
        </p:nvCxnSpPr>
        <p:spPr>
          <a:xfrm>
            <a:off x="838200" y="1037545"/>
            <a:ext cx="10515600" cy="0"/>
          </a:xfrm>
          <a:prstGeom prst="line">
            <a:avLst/>
          </a:prstGeom>
          <a:ln w="66675" cap="flat">
            <a:solidFill>
              <a:schemeClr val="accent1">
                <a:hueOff val="0"/>
                <a:satOff val="0"/>
                <a:lumOff val="0"/>
              </a:schemeClr>
            </a:solidFill>
            <a:prstDash val="soli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BB82688-7F71-EA4B-B367-3C10AB919030}"/>
              </a:ext>
            </a:extLst>
          </p:cNvPr>
          <p:cNvSpPr txBox="1"/>
          <p:nvPr userDrawn="1"/>
        </p:nvSpPr>
        <p:spPr>
          <a:xfrm>
            <a:off x="10972799" y="6451563"/>
            <a:ext cx="103327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17DB-553F-4EA2-AF98-25A255E0157F}" type="slidenum">
              <a:rPr kumimoji="0" lang="en-US" sz="1400" b="0" i="0" u="none" strike="noStrike" kern="1200" cap="none" spc="0" normalizeH="0" baseline="0" noProof="0" smtClean="0">
                <a:ln>
                  <a:noFill/>
                </a:ln>
                <a:solidFill>
                  <a:schemeClr val="accent6">
                    <a:lumMod val="50000"/>
                  </a:schemeClr>
                </a:solidFill>
                <a:effectLst/>
                <a:uLnTx/>
                <a:uFillTx/>
                <a:latin typeface="Arial" panose="020B0604020202020204"/>
                <a:ea typeface="Open Sans" panose="020B0606030504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chemeClr val="accent6">
                  <a:lumMod val="50000"/>
                </a:schemeClr>
              </a:solidFill>
              <a:effectLst/>
              <a:uLnTx/>
              <a:uFillTx/>
              <a:latin typeface="Arial" panose="020B0604020202020204"/>
              <a:ea typeface="Open Sans" panose="020B0606030504020204" pitchFamily="34" charset="0"/>
              <a:cs typeface="Arial" panose="020B0604020202020204" pitchFamily="34" charset="0"/>
            </a:endParaRPr>
          </a:p>
        </p:txBody>
      </p:sp>
      <p:sp>
        <p:nvSpPr>
          <p:cNvPr id="13" name="Footer Placeholder 4">
            <a:extLst>
              <a:ext uri="{FF2B5EF4-FFF2-40B4-BE49-F238E27FC236}">
                <a16:creationId xmlns:a16="http://schemas.microsoft.com/office/drawing/2014/main" id="{D92CBDF3-2D02-F744-901C-EC520DBA5AFC}"/>
              </a:ext>
            </a:extLst>
          </p:cNvPr>
          <p:cNvSpPr>
            <a:spLocks noGrp="1"/>
          </p:cNvSpPr>
          <p:nvPr>
            <p:ph type="ftr" sz="quarter" idx="11"/>
          </p:nvPr>
        </p:nvSpPr>
        <p:spPr>
          <a:xfrm>
            <a:off x="838200" y="6579842"/>
            <a:ext cx="5582478" cy="264217"/>
          </a:xfrm>
          <a:prstGeom prst="rect">
            <a:avLst/>
          </a:prstGeom>
        </p:spPr>
        <p:txBody>
          <a:bodyPr/>
          <a:lstStyle>
            <a:lvl1pPr algn="l">
              <a:defRPr sz="900" b="0" i="0">
                <a:solidFill>
                  <a:schemeClr val="bg1"/>
                </a:solidFill>
                <a:latin typeface="Helvetica" pitchFamily="2" charset="0"/>
              </a:defRPr>
            </a:lvl1pPr>
          </a:lstStyle>
          <a:p>
            <a:r>
              <a:rPr lang="en-US"/>
              <a:t>© 2021 </a:t>
            </a:r>
            <a:r>
              <a:rPr lang="en-US" err="1"/>
              <a:t>Nuvve</a:t>
            </a:r>
            <a:r>
              <a:rPr lang="en-US"/>
              <a:t> Holding Corp. All rights reserved. Proprietary and confidential. Not for external distribution.</a:t>
            </a:r>
          </a:p>
        </p:txBody>
      </p:sp>
    </p:spTree>
    <p:extLst>
      <p:ext uri="{BB962C8B-B14F-4D97-AF65-F5344CB8AC3E}">
        <p14:creationId xmlns:p14="http://schemas.microsoft.com/office/powerpoint/2010/main" val="225023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7A67A8-35AF-0F47-BBA0-A80A48C723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8165431" y="2839940"/>
            <a:ext cx="6858000" cy="1195137"/>
          </a:xfrm>
          <a:prstGeom prst="rect">
            <a:avLst/>
          </a:prstGeom>
        </p:spPr>
      </p:pic>
      <p:sp>
        <p:nvSpPr>
          <p:cNvPr id="2" name="Title 1">
            <a:extLst>
              <a:ext uri="{FF2B5EF4-FFF2-40B4-BE49-F238E27FC236}">
                <a16:creationId xmlns:a16="http://schemas.microsoft.com/office/drawing/2014/main" id="{059B7299-9B8E-9C49-9A6F-843726199915}"/>
              </a:ext>
            </a:extLst>
          </p:cNvPr>
          <p:cNvSpPr>
            <a:spLocks noGrp="1"/>
          </p:cNvSpPr>
          <p:nvPr>
            <p:ph type="title"/>
          </p:nvPr>
        </p:nvSpPr>
        <p:spPr>
          <a:xfrm>
            <a:off x="838200" y="0"/>
            <a:ext cx="10515600" cy="1325563"/>
          </a:xfrm>
        </p:spPr>
        <p:txBody>
          <a:bodyPr/>
          <a:lstStyle>
            <a:lvl1pPr>
              <a:defRPr b="1" i="0">
                <a:solidFill>
                  <a:schemeClr val="tx2"/>
                </a:solidFill>
                <a:latin typeface="Georgia"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63A26C8-A322-0C4A-A385-DC65AAB8AADA}"/>
              </a:ext>
            </a:extLst>
          </p:cNvPr>
          <p:cNvSpPr>
            <a:spLocks noGrp="1"/>
          </p:cNvSpPr>
          <p:nvPr>
            <p:ph idx="1"/>
          </p:nvPr>
        </p:nvSpPr>
        <p:spPr>
          <a:xfrm>
            <a:off x="838197" y="1723636"/>
            <a:ext cx="10158664" cy="4166033"/>
          </a:xfrm>
        </p:spPr>
        <p:txBody>
          <a:bodyPr/>
          <a:lstStyle>
            <a:lvl1pPr>
              <a:defRPr b="0" i="0">
                <a:latin typeface="Helvetica Light" panose="020B0403020202020204" pitchFamily="34" charset="0"/>
              </a:defRPr>
            </a:lvl1pPr>
            <a:lvl2pPr>
              <a:defRPr b="0" i="0">
                <a:latin typeface="Helvetica Light" panose="020B0403020202020204" pitchFamily="34" charset="0"/>
              </a:defRPr>
            </a:lvl2pPr>
            <a:lvl3pPr>
              <a:defRPr b="0" i="0">
                <a:latin typeface="Helvetica Light" panose="020B0403020202020204" pitchFamily="34" charset="0"/>
              </a:defRPr>
            </a:lvl3pPr>
            <a:lvl4pPr>
              <a:defRPr b="0" i="0">
                <a:latin typeface="Helvetica Light" panose="020B0403020202020204" pitchFamily="34" charset="0"/>
              </a:defRPr>
            </a:lvl4pPr>
            <a:lvl5pPr>
              <a:defRPr b="0" i="0">
                <a:latin typeface="Helvetica Light"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3AADF0A4-507F-B04B-BE0A-8FFC90ABD7CB}"/>
              </a:ext>
            </a:extLst>
          </p:cNvPr>
          <p:cNvCxnSpPr>
            <a:cxnSpLocks/>
          </p:cNvCxnSpPr>
          <p:nvPr/>
        </p:nvCxnSpPr>
        <p:spPr>
          <a:xfrm>
            <a:off x="838200" y="1037545"/>
            <a:ext cx="10158663" cy="0"/>
          </a:xfrm>
          <a:prstGeom prst="line">
            <a:avLst/>
          </a:prstGeom>
          <a:ln w="66675" cap="flat">
            <a:solidFill>
              <a:schemeClr val="accent1">
                <a:hueOff val="0"/>
                <a:satOff val="0"/>
                <a:lumOff val="0"/>
              </a:schemeClr>
            </a:solidFill>
            <a:prstDash val="solid"/>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FFBFA6A0-B526-5443-A4AC-FFC80AB1145B}"/>
              </a:ext>
            </a:extLst>
          </p:cNvPr>
          <p:cNvSpPr/>
          <p:nvPr/>
        </p:nvSpPr>
        <p:spPr>
          <a:xfrm>
            <a:off x="11610473" y="348917"/>
            <a:ext cx="445169" cy="123925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5F3DC0B-1264-D64B-AFE2-9574D73AD2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06262" y="6071510"/>
            <a:ext cx="1195139" cy="773802"/>
          </a:xfrm>
          <a:prstGeom prst="rect">
            <a:avLst/>
          </a:prstGeom>
        </p:spPr>
      </p:pic>
    </p:spTree>
    <p:extLst>
      <p:ext uri="{BB962C8B-B14F-4D97-AF65-F5344CB8AC3E}">
        <p14:creationId xmlns:p14="http://schemas.microsoft.com/office/powerpoint/2010/main" val="2335527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A1AAC-D395-6644-B936-2AD3DE8DB20D}"/>
              </a:ext>
            </a:extLst>
          </p:cNvPr>
          <p:cNvSpPr>
            <a:spLocks noGrp="1"/>
          </p:cNvSpPr>
          <p:nvPr>
            <p:ph type="ctrTitle"/>
          </p:nvPr>
        </p:nvSpPr>
        <p:spPr>
          <a:xfrm>
            <a:off x="1524000" y="1960457"/>
            <a:ext cx="9144000" cy="2387600"/>
          </a:xfrm>
        </p:spPr>
        <p:txBody>
          <a:bodyPr anchor="b"/>
          <a:lstStyle>
            <a:lvl1pPr algn="ctr">
              <a:defRPr sz="6000" b="1" i="0">
                <a:solidFill>
                  <a:schemeClr val="bg1"/>
                </a:solidFill>
                <a:latin typeface="Georgia" panose="02040502050405020303" pitchFamily="18" charset="0"/>
                <a:cs typeface="Kannada Sangam MN"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8905AECA-330F-3F43-BD72-9CB81BE46F71}"/>
              </a:ext>
            </a:extLst>
          </p:cNvPr>
          <p:cNvSpPr>
            <a:spLocks noGrp="1"/>
          </p:cNvSpPr>
          <p:nvPr>
            <p:ph type="subTitle" idx="1"/>
          </p:nvPr>
        </p:nvSpPr>
        <p:spPr>
          <a:xfrm>
            <a:off x="1524000" y="4654375"/>
            <a:ext cx="9144000" cy="1360713"/>
          </a:xfrm>
        </p:spPr>
        <p:txBody>
          <a:bodyPr>
            <a:normAutofit/>
          </a:bodyPr>
          <a:lstStyle>
            <a:lvl1pPr marL="0" indent="0" algn="ctr">
              <a:buNone/>
              <a:defRPr sz="2800" b="0" i="0">
                <a:solidFill>
                  <a:schemeClr val="bg1"/>
                </a:solidFill>
                <a:latin typeface="Helvetica" pitchFamily="2"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589A9767-60FD-F144-9D28-1A5D37A9FB75}"/>
              </a:ext>
            </a:extLst>
          </p:cNvPr>
          <p:cNvPicPr>
            <a:picLocks noChangeAspect="1"/>
          </p:cNvPicPr>
          <p:nvPr/>
        </p:nvPicPr>
        <p:blipFill>
          <a:blip r:embed="rId2"/>
          <a:stretch>
            <a:fillRect/>
          </a:stretch>
        </p:blipFill>
        <p:spPr>
          <a:xfrm>
            <a:off x="3667759" y="-242924"/>
            <a:ext cx="4856481" cy="1897063"/>
          </a:xfrm>
          <a:prstGeom prst="rect">
            <a:avLst/>
          </a:prstGeom>
        </p:spPr>
      </p:pic>
      <p:sp>
        <p:nvSpPr>
          <p:cNvPr id="7" name="Footer Placeholder 4">
            <a:extLst>
              <a:ext uri="{FF2B5EF4-FFF2-40B4-BE49-F238E27FC236}">
                <a16:creationId xmlns:a16="http://schemas.microsoft.com/office/drawing/2014/main" id="{3C74653B-F830-BC44-A6D7-92B1649A1EF8}"/>
              </a:ext>
            </a:extLst>
          </p:cNvPr>
          <p:cNvSpPr>
            <a:spLocks noGrp="1"/>
          </p:cNvSpPr>
          <p:nvPr>
            <p:ph type="ftr" sz="quarter" idx="11"/>
          </p:nvPr>
        </p:nvSpPr>
        <p:spPr>
          <a:xfrm>
            <a:off x="6609521" y="6500191"/>
            <a:ext cx="5270464" cy="264217"/>
          </a:xfrm>
          <a:prstGeom prst="rect">
            <a:avLst/>
          </a:prstGeom>
        </p:spPr>
        <p:txBody>
          <a:bodyPr/>
          <a:lstStyle>
            <a:lvl1pPr algn="r">
              <a:defRPr sz="900" b="0" i="0">
                <a:solidFill>
                  <a:schemeClr val="bg1"/>
                </a:solidFill>
                <a:latin typeface="Helvetica" pitchFamily="2" charset="0"/>
              </a:defRPr>
            </a:lvl1pPr>
          </a:lstStyle>
          <a:p>
            <a:r>
              <a:rPr lang="en-US"/>
              <a:t>© 2021 </a:t>
            </a:r>
            <a:r>
              <a:rPr lang="en-US" err="1"/>
              <a:t>Nuvve</a:t>
            </a:r>
            <a:r>
              <a:rPr lang="en-US"/>
              <a:t> Holding Corp. All rights reserved. Proprietary and confidential.</a:t>
            </a:r>
          </a:p>
        </p:txBody>
      </p:sp>
    </p:spTree>
    <p:extLst>
      <p:ext uri="{BB962C8B-B14F-4D97-AF65-F5344CB8AC3E}">
        <p14:creationId xmlns:p14="http://schemas.microsoft.com/office/powerpoint/2010/main" val="2674510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E8FF47-9C97-8047-900E-B15CB6AAF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E9DFC9-E35F-BC4C-A495-20D0C71D78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8ECDC2CE-FAAB-3542-BC66-432711C6D74A}"/>
              </a:ext>
            </a:extLst>
          </p:cNvPr>
          <p:cNvSpPr txBox="1"/>
          <p:nvPr userDrawn="1"/>
        </p:nvSpPr>
        <p:spPr>
          <a:xfrm>
            <a:off x="6171270" y="6515268"/>
            <a:ext cx="421644"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17DB-553F-4EA2-AF98-25A255E0157F}" type="slidenum">
              <a:rPr kumimoji="0" lang="en-US" sz="1400" b="0" i="0" u="none" strike="noStrike" kern="1200" cap="none" spc="0" normalizeH="0" baseline="0" noProof="0" smtClean="0">
                <a:ln>
                  <a:noFill/>
                </a:ln>
                <a:solidFill>
                  <a:schemeClr val="accent6">
                    <a:lumMod val="50000"/>
                  </a:schemeClr>
                </a:solidFill>
                <a:effectLst/>
                <a:uLnTx/>
                <a:uFillTx/>
                <a:latin typeface="Arial" panose="020B0604020202020204"/>
                <a:ea typeface="Open Sans" panose="020B0606030504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chemeClr val="accent6">
                  <a:lumMod val="50000"/>
                </a:schemeClr>
              </a:solidFill>
              <a:effectLst/>
              <a:uLnTx/>
              <a:uFillTx/>
              <a:latin typeface="Arial" panose="020B0604020202020204"/>
              <a:ea typeface="Open Sans" panose="020B0606030504020204" pitchFamily="34" charset="0"/>
              <a:cs typeface="Arial" panose="020B0604020202020204" pitchFamily="34" charset="0"/>
            </a:endParaRPr>
          </a:p>
        </p:txBody>
      </p:sp>
      <p:sp>
        <p:nvSpPr>
          <p:cNvPr id="9" name="Footer Placeholder 4">
            <a:extLst>
              <a:ext uri="{FF2B5EF4-FFF2-40B4-BE49-F238E27FC236}">
                <a16:creationId xmlns:a16="http://schemas.microsoft.com/office/drawing/2014/main" id="{42279DC7-00EB-BA46-A49F-7FF814C88566}"/>
              </a:ext>
            </a:extLst>
          </p:cNvPr>
          <p:cNvSpPr txBox="1">
            <a:spLocks/>
          </p:cNvSpPr>
          <p:nvPr userDrawn="1"/>
        </p:nvSpPr>
        <p:spPr>
          <a:xfrm>
            <a:off x="838199" y="6492875"/>
            <a:ext cx="5522843"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accent1"/>
                </a:solidFill>
              </a:rPr>
              <a:t>© 2022  </a:t>
            </a:r>
            <a:r>
              <a:rPr lang="en-US" err="1">
                <a:solidFill>
                  <a:schemeClr val="accent1"/>
                </a:solidFill>
              </a:rPr>
              <a:t>Nuvve</a:t>
            </a:r>
            <a:r>
              <a:rPr lang="en-US">
                <a:solidFill>
                  <a:schemeClr val="accent1"/>
                </a:solidFill>
              </a:rPr>
              <a:t> Holding Corp. All rights reserved. Proprietary and confidential. Not for external distribution.</a:t>
            </a:r>
          </a:p>
        </p:txBody>
      </p:sp>
    </p:spTree>
    <p:extLst>
      <p:ext uri="{BB962C8B-B14F-4D97-AF65-F5344CB8AC3E}">
        <p14:creationId xmlns:p14="http://schemas.microsoft.com/office/powerpoint/2010/main" val="3751198649"/>
      </p:ext>
    </p:extLst>
  </p:cSld>
  <p:clrMap bg1="lt1" tx1="dk1" bg2="lt2" tx2="dk2" accent1="accent1" accent2="accent2" accent3="accent3" accent4="accent4" accent5="accent5" accent6="accent6" hlink="hlink" folHlink="folHlink"/>
  <p:sldLayoutIdLst>
    <p:sldLayoutId id="2147483668" r:id="rId1"/>
    <p:sldLayoutId id="2147483675" r:id="rId2"/>
    <p:sldLayoutId id="2147483674" r:id="rId3"/>
    <p:sldLayoutId id="2147483679" r:id="rId4"/>
    <p:sldLayoutId id="2147483676" r:id="rId5"/>
    <p:sldLayoutId id="2147483680" r:id="rId6"/>
    <p:sldLayoutId id="2147483667" r:id="rId7"/>
    <p:sldLayoutId id="2147483670" r:id="rId8"/>
    <p:sldLayoutId id="2147483665" r:id="rId9"/>
    <p:sldLayoutId id="2147483672" r:id="rId10"/>
    <p:sldLayoutId id="2147483677" r:id="rId11"/>
    <p:sldLayoutId id="2147483671" r:id="rId12"/>
    <p:sldLayoutId id="2147483678" r:id="rId13"/>
    <p:sldLayoutId id="2147483666" r:id="rId14"/>
    <p:sldLayoutId id="2147483681" r:id="rId15"/>
    <p:sldLayoutId id="2147483684" r:id="rId16"/>
    <p:sldLayoutId id="2147483687" r:id="rId17"/>
  </p:sldLayoutIdLst>
  <p:hf hdr="0" ftr="0" dt="0"/>
  <p:txStyles>
    <p:titleStyle>
      <a:lvl1pPr algn="l" defTabSz="914400" rtl="0" eaLnBrk="1" latinLnBrk="0" hangingPunct="1">
        <a:lnSpc>
          <a:spcPct val="90000"/>
        </a:lnSpc>
        <a:spcBef>
          <a:spcPct val="0"/>
        </a:spcBef>
        <a:buNone/>
        <a:defRPr sz="4400" b="1" i="0" kern="1200">
          <a:solidFill>
            <a:schemeClr val="tx2"/>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7.tiff"/><Relationship Id="rId3" Type="http://schemas.openxmlformats.org/officeDocument/2006/relationships/image" Target="../media/image42.png"/><Relationship Id="rId7" Type="http://schemas.openxmlformats.org/officeDocument/2006/relationships/image" Target="../media/image46.tif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5.tiff"/><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52.tiff"/><Relationship Id="rId3" Type="http://schemas.openxmlformats.org/officeDocument/2006/relationships/image" Target="../media/image48.tiff"/><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49.tiff"/><Relationship Id="rId9" Type="http://schemas.openxmlformats.org/officeDocument/2006/relationships/image" Target="../media/image53.tiff"/></Relationships>
</file>

<file path=ppt/slides/_rels/slide16.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18" Type="http://schemas.openxmlformats.org/officeDocument/2006/relationships/image" Target="../media/image70.jpeg"/><Relationship Id="rId3" Type="http://schemas.openxmlformats.org/officeDocument/2006/relationships/image" Target="../media/image55.jpeg"/><Relationship Id="rId7" Type="http://schemas.openxmlformats.org/officeDocument/2006/relationships/image" Target="../media/image59.tiff"/><Relationship Id="rId12" Type="http://schemas.openxmlformats.org/officeDocument/2006/relationships/image" Target="../media/image64.jpeg"/><Relationship Id="rId17" Type="http://schemas.openxmlformats.org/officeDocument/2006/relationships/image" Target="../media/image69.svg"/><Relationship Id="rId2" Type="http://schemas.openxmlformats.org/officeDocument/2006/relationships/image" Target="../media/image54.png"/><Relationship Id="rId16" Type="http://schemas.openxmlformats.org/officeDocument/2006/relationships/image" Target="../media/image68.png"/><Relationship Id="rId1" Type="http://schemas.openxmlformats.org/officeDocument/2006/relationships/slideLayout" Target="../slideLayouts/slideLayout15.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5" Type="http://schemas.openxmlformats.org/officeDocument/2006/relationships/image" Target="../media/image67.jpeg"/><Relationship Id="rId10" Type="http://schemas.openxmlformats.org/officeDocument/2006/relationships/image" Target="../media/image62.jpeg"/><Relationship Id="rId19" Type="http://schemas.openxmlformats.org/officeDocument/2006/relationships/image" Target="../media/image71.jpeg"/><Relationship Id="rId4" Type="http://schemas.openxmlformats.org/officeDocument/2006/relationships/image" Target="../media/image56.png"/><Relationship Id="rId9" Type="http://schemas.openxmlformats.org/officeDocument/2006/relationships/image" Target="../media/image61.jpeg"/><Relationship Id="rId14" Type="http://schemas.openxmlformats.org/officeDocument/2006/relationships/image" Target="../media/image66.jpeg"/></Relationships>
</file>

<file path=ppt/slides/_rels/slide1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tiff"/><Relationship Id="rId2"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78.tiff"/><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3.xml"/><Relationship Id="rId4" Type="http://schemas.openxmlformats.org/officeDocument/2006/relationships/image" Target="../media/image87.jpe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89.jpg"/><Relationship Id="rId7" Type="http://schemas.openxmlformats.org/officeDocument/2006/relationships/image" Target="../media/image93.jpg"/><Relationship Id="rId2" Type="http://schemas.openxmlformats.org/officeDocument/2006/relationships/image" Target="../media/image88.png"/><Relationship Id="rId1" Type="http://schemas.openxmlformats.org/officeDocument/2006/relationships/slideLayout" Target="../slideLayouts/slideLayout3.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22.tiff"/><Relationship Id="rId7" Type="http://schemas.openxmlformats.org/officeDocument/2006/relationships/image" Target="../media/image26.tif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tiff"/><Relationship Id="rId5" Type="http://schemas.openxmlformats.org/officeDocument/2006/relationships/image" Target="../media/image24.tiff"/><Relationship Id="rId10" Type="http://schemas.openxmlformats.org/officeDocument/2006/relationships/image" Target="../media/image29.tiff"/><Relationship Id="rId4" Type="http://schemas.openxmlformats.org/officeDocument/2006/relationships/image" Target="../media/image23.tiff"/><Relationship Id="rId9" Type="http://schemas.openxmlformats.org/officeDocument/2006/relationships/image" Target="../media/image28.tiff"/></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D34D6-3A65-8048-8D6C-7D1DED24CD01}"/>
              </a:ext>
            </a:extLst>
          </p:cNvPr>
          <p:cNvSpPr>
            <a:spLocks noGrp="1"/>
          </p:cNvSpPr>
          <p:nvPr>
            <p:ph type="ctrTitle"/>
          </p:nvPr>
        </p:nvSpPr>
        <p:spPr>
          <a:xfrm>
            <a:off x="1524000" y="2318264"/>
            <a:ext cx="9144000" cy="1804021"/>
          </a:xfrm>
        </p:spPr>
        <p:txBody>
          <a:bodyPr>
            <a:normAutofit fontScale="90000"/>
          </a:bodyPr>
          <a:lstStyle/>
          <a:p>
            <a:r>
              <a:rPr lang="en-US"/>
              <a:t>Stabilizing the Grid with Vehicle to Grid (V2G) Technology </a:t>
            </a:r>
          </a:p>
        </p:txBody>
      </p:sp>
      <p:sp>
        <p:nvSpPr>
          <p:cNvPr id="3" name="Subtitle 2">
            <a:extLst>
              <a:ext uri="{FF2B5EF4-FFF2-40B4-BE49-F238E27FC236}">
                <a16:creationId xmlns:a16="http://schemas.microsoft.com/office/drawing/2014/main" id="{7E30CCCF-27B9-CA42-A6D7-51D0F5B7ADF2}"/>
              </a:ext>
            </a:extLst>
          </p:cNvPr>
          <p:cNvSpPr>
            <a:spLocks noGrp="1"/>
          </p:cNvSpPr>
          <p:nvPr>
            <p:ph type="subTitle" idx="1"/>
          </p:nvPr>
        </p:nvSpPr>
        <p:spPr/>
        <p:txBody>
          <a:bodyPr/>
          <a:lstStyle/>
          <a:p>
            <a:r>
              <a:rPr lang="en-US">
                <a:latin typeface="Georgia" panose="02040502050405020303" pitchFamily="18" charset="0"/>
              </a:rPr>
              <a:t>January 9, 2025</a:t>
            </a:r>
          </a:p>
        </p:txBody>
      </p:sp>
    </p:spTree>
    <p:extLst>
      <p:ext uri="{BB962C8B-B14F-4D97-AF65-F5344CB8AC3E}">
        <p14:creationId xmlns:p14="http://schemas.microsoft.com/office/powerpoint/2010/main" val="1973996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E5D80-8873-F421-A2DE-89A1D11AD55C}"/>
              </a:ext>
            </a:extLst>
          </p:cNvPr>
          <p:cNvSpPr>
            <a:spLocks noGrp="1"/>
          </p:cNvSpPr>
          <p:nvPr>
            <p:ph type="title"/>
          </p:nvPr>
        </p:nvSpPr>
        <p:spPr/>
        <p:txBody>
          <a:bodyPr>
            <a:normAutofit/>
          </a:bodyPr>
          <a:lstStyle/>
          <a:p>
            <a:r>
              <a:rPr lang="en-US" sz="3400" dirty="0"/>
              <a:t>We Are Still Very Early In The EV Deployment</a:t>
            </a:r>
          </a:p>
        </p:txBody>
      </p:sp>
      <p:pic>
        <p:nvPicPr>
          <p:cNvPr id="7" name="Content Placeholder 6" descr="Chart&#10;&#10;Description automatically generated">
            <a:extLst>
              <a:ext uri="{FF2B5EF4-FFF2-40B4-BE49-F238E27FC236}">
                <a16:creationId xmlns:a16="http://schemas.microsoft.com/office/drawing/2014/main" id="{E3A27546-FDA4-4284-2D3E-997EC14E23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8581" y="1077473"/>
            <a:ext cx="6314837" cy="5515096"/>
          </a:xfrm>
        </p:spPr>
      </p:pic>
    </p:spTree>
    <p:extLst>
      <p:ext uri="{BB962C8B-B14F-4D97-AF65-F5344CB8AC3E}">
        <p14:creationId xmlns:p14="http://schemas.microsoft.com/office/powerpoint/2010/main" val="1107713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0E2A-F01C-CAC9-8049-0E73BBA91FFA}"/>
              </a:ext>
            </a:extLst>
          </p:cNvPr>
          <p:cNvSpPr>
            <a:spLocks noGrp="1"/>
          </p:cNvSpPr>
          <p:nvPr>
            <p:ph type="title"/>
          </p:nvPr>
        </p:nvSpPr>
        <p:spPr/>
        <p:txBody>
          <a:bodyPr/>
          <a:lstStyle/>
          <a:p>
            <a:r>
              <a:rPr lang="en-US" dirty="0"/>
              <a:t>The New Paradigm</a:t>
            </a:r>
          </a:p>
        </p:txBody>
      </p:sp>
      <p:pic>
        <p:nvPicPr>
          <p:cNvPr id="4" name="Picture 3" descr="A graph showing a flat electricity demand&#10;&#10;Description automatically generated">
            <a:extLst>
              <a:ext uri="{FF2B5EF4-FFF2-40B4-BE49-F238E27FC236}">
                <a16:creationId xmlns:a16="http://schemas.microsoft.com/office/drawing/2014/main" id="{BF378633-5A8B-8A75-9835-AABDB1B4C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613" y="2332884"/>
            <a:ext cx="6131611" cy="3200117"/>
          </a:xfrm>
          <a:prstGeom prst="rect">
            <a:avLst/>
          </a:prstGeom>
        </p:spPr>
      </p:pic>
      <p:sp>
        <p:nvSpPr>
          <p:cNvPr id="5" name="Content Placeholder 2">
            <a:extLst>
              <a:ext uri="{FF2B5EF4-FFF2-40B4-BE49-F238E27FC236}">
                <a16:creationId xmlns:a16="http://schemas.microsoft.com/office/drawing/2014/main" id="{261379CC-156C-F9EB-293E-D641E6B3AC5D}"/>
              </a:ext>
            </a:extLst>
          </p:cNvPr>
          <p:cNvSpPr>
            <a:spLocks noGrp="1"/>
          </p:cNvSpPr>
          <p:nvPr>
            <p:ph idx="1"/>
          </p:nvPr>
        </p:nvSpPr>
        <p:spPr>
          <a:xfrm>
            <a:off x="838200" y="1257755"/>
            <a:ext cx="4027714" cy="4166034"/>
          </a:xfrm>
        </p:spPr>
        <p:txBody>
          <a:bodyPr>
            <a:normAutofit/>
          </a:bodyPr>
          <a:lstStyle/>
          <a:p>
            <a:r>
              <a:rPr lang="en-US" sz="1800" dirty="0"/>
              <a:t>While we are transitioning to renewable generation, the load is increasing for the first time in 25 years</a:t>
            </a:r>
          </a:p>
          <a:p>
            <a:r>
              <a:rPr lang="en-US" sz="1800" dirty="0"/>
              <a:t>Growth is driven by heating, cooling, data centers and later one EV’s</a:t>
            </a:r>
          </a:p>
          <a:p>
            <a:endParaRPr lang="en-US" sz="2400" dirty="0"/>
          </a:p>
        </p:txBody>
      </p:sp>
      <p:pic>
        <p:nvPicPr>
          <p:cNvPr id="6" name="Picture 5">
            <a:extLst>
              <a:ext uri="{FF2B5EF4-FFF2-40B4-BE49-F238E27FC236}">
                <a16:creationId xmlns:a16="http://schemas.microsoft.com/office/drawing/2014/main" id="{A27B8308-6C8C-0BD1-0B67-DDBE7E30CA5B}"/>
              </a:ext>
            </a:extLst>
          </p:cNvPr>
          <p:cNvPicPr>
            <a:picLocks noChangeAspect="1"/>
          </p:cNvPicPr>
          <p:nvPr/>
        </p:nvPicPr>
        <p:blipFill>
          <a:blip r:embed="rId3"/>
          <a:stretch>
            <a:fillRect/>
          </a:stretch>
        </p:blipFill>
        <p:spPr>
          <a:xfrm>
            <a:off x="6501185" y="1183480"/>
            <a:ext cx="2188031" cy="2015774"/>
          </a:xfrm>
          <a:prstGeom prst="rect">
            <a:avLst/>
          </a:prstGeom>
        </p:spPr>
      </p:pic>
      <p:pic>
        <p:nvPicPr>
          <p:cNvPr id="7" name="Picture 6">
            <a:extLst>
              <a:ext uri="{FF2B5EF4-FFF2-40B4-BE49-F238E27FC236}">
                <a16:creationId xmlns:a16="http://schemas.microsoft.com/office/drawing/2014/main" id="{1AFEFD4B-81EE-ED56-C155-6520E5174D3A}"/>
              </a:ext>
            </a:extLst>
          </p:cNvPr>
          <p:cNvPicPr>
            <a:picLocks noChangeAspect="1"/>
          </p:cNvPicPr>
          <p:nvPr/>
        </p:nvPicPr>
        <p:blipFill>
          <a:blip r:embed="rId4"/>
          <a:stretch>
            <a:fillRect/>
          </a:stretch>
        </p:blipFill>
        <p:spPr>
          <a:xfrm>
            <a:off x="664029" y="3340772"/>
            <a:ext cx="4857441" cy="2632529"/>
          </a:xfrm>
          <a:prstGeom prst="rect">
            <a:avLst/>
          </a:prstGeom>
        </p:spPr>
      </p:pic>
      <p:sp>
        <p:nvSpPr>
          <p:cNvPr id="8" name="Rectangle 7">
            <a:extLst>
              <a:ext uri="{FF2B5EF4-FFF2-40B4-BE49-F238E27FC236}">
                <a16:creationId xmlns:a16="http://schemas.microsoft.com/office/drawing/2014/main" id="{BF21522C-BA15-3D91-9760-C3FC863FF886}"/>
              </a:ext>
            </a:extLst>
          </p:cNvPr>
          <p:cNvSpPr/>
          <p:nvPr/>
        </p:nvSpPr>
        <p:spPr>
          <a:xfrm>
            <a:off x="664029" y="3340772"/>
            <a:ext cx="914400" cy="2262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99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DCAEF-64B4-A39B-8602-A542E610CFE7}"/>
              </a:ext>
            </a:extLst>
          </p:cNvPr>
          <p:cNvSpPr>
            <a:spLocks noGrp="1"/>
          </p:cNvSpPr>
          <p:nvPr>
            <p:ph type="title"/>
          </p:nvPr>
        </p:nvSpPr>
        <p:spPr/>
        <p:txBody>
          <a:bodyPr/>
          <a:lstStyle/>
          <a:p>
            <a:r>
              <a:rPr lang="en-US" dirty="0"/>
              <a:t>The New Loads</a:t>
            </a:r>
          </a:p>
        </p:txBody>
      </p:sp>
      <p:pic>
        <p:nvPicPr>
          <p:cNvPr id="4" name="Content Placeholder 4" descr="A graph of energy consumption&#10;&#10;Description automatically generated">
            <a:extLst>
              <a:ext uri="{FF2B5EF4-FFF2-40B4-BE49-F238E27FC236}">
                <a16:creationId xmlns:a16="http://schemas.microsoft.com/office/drawing/2014/main" id="{AC560ED7-DAFC-540C-B514-FAC58F78BBA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1933" r="21467"/>
          <a:stretch/>
        </p:blipFill>
        <p:spPr>
          <a:xfrm>
            <a:off x="6815290" y="1732657"/>
            <a:ext cx="4169227" cy="4174138"/>
          </a:xfrm>
        </p:spPr>
      </p:pic>
      <p:sp>
        <p:nvSpPr>
          <p:cNvPr id="5" name="TextBox 4">
            <a:extLst>
              <a:ext uri="{FF2B5EF4-FFF2-40B4-BE49-F238E27FC236}">
                <a16:creationId xmlns:a16="http://schemas.microsoft.com/office/drawing/2014/main" id="{520CCD4D-1F15-CF99-A999-8D2E468B2C50}"/>
              </a:ext>
            </a:extLst>
          </p:cNvPr>
          <p:cNvSpPr txBox="1"/>
          <p:nvPr/>
        </p:nvSpPr>
        <p:spPr>
          <a:xfrm>
            <a:off x="6712351" y="5889680"/>
            <a:ext cx="4375103" cy="246221"/>
          </a:xfrm>
          <a:prstGeom prst="rect">
            <a:avLst/>
          </a:prstGeom>
          <a:noFill/>
        </p:spPr>
        <p:txBody>
          <a:bodyPr wrap="square">
            <a:spAutoFit/>
          </a:bodyPr>
          <a:lstStyle/>
          <a:p>
            <a:r>
              <a:rPr lang="en-US" sz="1000" dirty="0"/>
              <a:t>https://</a:t>
            </a:r>
            <a:r>
              <a:rPr lang="en-US" sz="1000" dirty="0" err="1"/>
              <a:t>www.intellinews.com</a:t>
            </a:r>
            <a:r>
              <a:rPr lang="en-US" sz="1000" dirty="0"/>
              <a:t>/how-energy-intensive-are-data-centers-335244/</a:t>
            </a:r>
          </a:p>
        </p:txBody>
      </p:sp>
      <p:pic>
        <p:nvPicPr>
          <p:cNvPr id="6" name="Picture 5">
            <a:extLst>
              <a:ext uri="{FF2B5EF4-FFF2-40B4-BE49-F238E27FC236}">
                <a16:creationId xmlns:a16="http://schemas.microsoft.com/office/drawing/2014/main" id="{365AECAA-D0CB-A64C-B60B-229C7339C86D}"/>
              </a:ext>
            </a:extLst>
          </p:cNvPr>
          <p:cNvPicPr>
            <a:picLocks noChangeAspect="1"/>
          </p:cNvPicPr>
          <p:nvPr/>
        </p:nvPicPr>
        <p:blipFill>
          <a:blip r:embed="rId3"/>
          <a:stretch>
            <a:fillRect/>
          </a:stretch>
        </p:blipFill>
        <p:spPr>
          <a:xfrm>
            <a:off x="722454" y="1835428"/>
            <a:ext cx="4446297" cy="3968596"/>
          </a:xfrm>
          <a:prstGeom prst="rect">
            <a:avLst/>
          </a:prstGeom>
        </p:spPr>
      </p:pic>
      <p:sp>
        <p:nvSpPr>
          <p:cNvPr id="7" name="TextBox 6">
            <a:extLst>
              <a:ext uri="{FF2B5EF4-FFF2-40B4-BE49-F238E27FC236}">
                <a16:creationId xmlns:a16="http://schemas.microsoft.com/office/drawing/2014/main" id="{BC117C46-0DEA-C834-85AF-3E4B2B53B635}"/>
              </a:ext>
            </a:extLst>
          </p:cNvPr>
          <p:cNvSpPr txBox="1"/>
          <p:nvPr/>
        </p:nvSpPr>
        <p:spPr>
          <a:xfrm>
            <a:off x="2503714" y="1176067"/>
            <a:ext cx="6755247" cy="461665"/>
          </a:xfrm>
          <a:prstGeom prst="rect">
            <a:avLst/>
          </a:prstGeom>
          <a:noFill/>
        </p:spPr>
        <p:txBody>
          <a:bodyPr wrap="none" rtlCol="0">
            <a:spAutoFit/>
          </a:bodyPr>
          <a:lstStyle/>
          <a:p>
            <a:r>
              <a:rPr lang="en-US" sz="2400" b="1" dirty="0"/>
              <a:t>Growth driven by electrification and climate impact</a:t>
            </a:r>
          </a:p>
        </p:txBody>
      </p:sp>
    </p:spTree>
    <p:extLst>
      <p:ext uri="{BB962C8B-B14F-4D97-AF65-F5344CB8AC3E}">
        <p14:creationId xmlns:p14="http://schemas.microsoft.com/office/powerpoint/2010/main" val="3026590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F0A4B-1A2C-83D9-5945-0AF49BF41F6A}"/>
              </a:ext>
            </a:extLst>
          </p:cNvPr>
          <p:cNvSpPr>
            <a:spLocks noGrp="1"/>
          </p:cNvSpPr>
          <p:nvPr>
            <p:ph type="title"/>
          </p:nvPr>
        </p:nvSpPr>
        <p:spPr/>
        <p:txBody>
          <a:bodyPr/>
          <a:lstStyle/>
          <a:p>
            <a:r>
              <a:rPr lang="en-US" dirty="0"/>
              <a:t>The Different Layers Of Volatility</a:t>
            </a:r>
          </a:p>
        </p:txBody>
      </p:sp>
      <p:sp>
        <p:nvSpPr>
          <p:cNvPr id="4" name="Content Placeholder 2">
            <a:extLst>
              <a:ext uri="{FF2B5EF4-FFF2-40B4-BE49-F238E27FC236}">
                <a16:creationId xmlns:a16="http://schemas.microsoft.com/office/drawing/2014/main" id="{FA4714DF-AD0E-13BD-F4DB-28536D3F78CA}"/>
              </a:ext>
            </a:extLst>
          </p:cNvPr>
          <p:cNvSpPr>
            <a:spLocks noGrp="1"/>
          </p:cNvSpPr>
          <p:nvPr>
            <p:ph idx="1"/>
          </p:nvPr>
        </p:nvSpPr>
        <p:spPr>
          <a:xfrm>
            <a:off x="695970" y="1570420"/>
            <a:ext cx="4027714" cy="587682"/>
          </a:xfrm>
        </p:spPr>
        <p:txBody>
          <a:bodyPr/>
          <a:lstStyle/>
          <a:p>
            <a:r>
              <a:rPr lang="en-US" dirty="0"/>
              <a:t>Yearly</a:t>
            </a:r>
          </a:p>
        </p:txBody>
      </p:sp>
      <p:sp>
        <p:nvSpPr>
          <p:cNvPr id="5" name="TextBox 4">
            <a:extLst>
              <a:ext uri="{FF2B5EF4-FFF2-40B4-BE49-F238E27FC236}">
                <a16:creationId xmlns:a16="http://schemas.microsoft.com/office/drawing/2014/main" id="{16E5EE92-B7B8-07CA-B392-664FDC302471}"/>
              </a:ext>
            </a:extLst>
          </p:cNvPr>
          <p:cNvSpPr txBox="1"/>
          <p:nvPr/>
        </p:nvSpPr>
        <p:spPr>
          <a:xfrm>
            <a:off x="8785489" y="4962698"/>
            <a:ext cx="3473258" cy="400110"/>
          </a:xfrm>
          <a:prstGeom prst="rect">
            <a:avLst/>
          </a:prstGeom>
          <a:noFill/>
        </p:spPr>
        <p:txBody>
          <a:bodyPr wrap="square">
            <a:spAutoFit/>
          </a:bodyPr>
          <a:lstStyle/>
          <a:p>
            <a:r>
              <a:rPr lang="en-US" sz="1000" dirty="0"/>
              <a:t>https://</a:t>
            </a:r>
            <a:r>
              <a:rPr lang="en-US" sz="1000" dirty="0" err="1"/>
              <a:t>www.researchgate.net</a:t>
            </a:r>
            <a:r>
              <a:rPr lang="en-US" sz="1000" dirty="0"/>
              <a:t>/figure/Data-Center-2-Daily-Load-Shape-in-2007-Summer-and-Winter_fig2_255215593</a:t>
            </a:r>
          </a:p>
        </p:txBody>
      </p:sp>
      <p:pic>
        <p:nvPicPr>
          <p:cNvPr id="6" name="Picture 5" descr="A graph of a number of data&#10;&#10;Description automatically generated">
            <a:extLst>
              <a:ext uri="{FF2B5EF4-FFF2-40B4-BE49-F238E27FC236}">
                <a16:creationId xmlns:a16="http://schemas.microsoft.com/office/drawing/2014/main" id="{AF646258-18F0-82CD-D45A-C0EB420D3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2373" y="2391895"/>
            <a:ext cx="3473258" cy="2380961"/>
          </a:xfrm>
          <a:prstGeom prst="rect">
            <a:avLst/>
          </a:prstGeom>
        </p:spPr>
      </p:pic>
      <p:sp>
        <p:nvSpPr>
          <p:cNvPr id="7" name="Content Placeholder 2">
            <a:extLst>
              <a:ext uri="{FF2B5EF4-FFF2-40B4-BE49-F238E27FC236}">
                <a16:creationId xmlns:a16="http://schemas.microsoft.com/office/drawing/2014/main" id="{32917388-4940-2CF1-981A-94D94E68B446}"/>
              </a:ext>
            </a:extLst>
          </p:cNvPr>
          <p:cNvSpPr txBox="1">
            <a:spLocks/>
          </p:cNvSpPr>
          <p:nvPr/>
        </p:nvSpPr>
        <p:spPr>
          <a:xfrm>
            <a:off x="8654859" y="1649657"/>
            <a:ext cx="2841171" cy="7979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Hourly</a:t>
            </a:r>
          </a:p>
        </p:txBody>
      </p:sp>
      <p:pic>
        <p:nvPicPr>
          <p:cNvPr id="8" name="Picture 7" descr="A graph of a duck curve&#10;&#10;Description automatically generated with medium confidence">
            <a:extLst>
              <a:ext uri="{FF2B5EF4-FFF2-40B4-BE49-F238E27FC236}">
                <a16:creationId xmlns:a16="http://schemas.microsoft.com/office/drawing/2014/main" id="{01BBF75A-DBDD-C3DE-BC7D-959AD4BA6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970" y="2192079"/>
            <a:ext cx="3381229" cy="2671358"/>
          </a:xfrm>
          <a:prstGeom prst="rect">
            <a:avLst/>
          </a:prstGeom>
        </p:spPr>
      </p:pic>
      <p:sp>
        <p:nvSpPr>
          <p:cNvPr id="9" name="TextBox 8">
            <a:extLst>
              <a:ext uri="{FF2B5EF4-FFF2-40B4-BE49-F238E27FC236}">
                <a16:creationId xmlns:a16="http://schemas.microsoft.com/office/drawing/2014/main" id="{7ACC017F-94B3-CBB5-BED4-8FB9A696AC5A}"/>
              </a:ext>
            </a:extLst>
          </p:cNvPr>
          <p:cNvSpPr txBox="1"/>
          <p:nvPr/>
        </p:nvSpPr>
        <p:spPr>
          <a:xfrm>
            <a:off x="642258" y="4931392"/>
            <a:ext cx="3381230" cy="406512"/>
          </a:xfrm>
          <a:prstGeom prst="rect">
            <a:avLst/>
          </a:prstGeom>
          <a:noFill/>
        </p:spPr>
        <p:txBody>
          <a:bodyPr wrap="square">
            <a:spAutoFit/>
          </a:bodyPr>
          <a:lstStyle/>
          <a:p>
            <a:r>
              <a:rPr lang="en-US" sz="1000" dirty="0"/>
              <a:t>https://</a:t>
            </a:r>
            <a:r>
              <a:rPr lang="en-US" sz="1000" dirty="0" err="1"/>
              <a:t>energyathaas.wordpress.com</a:t>
            </a:r>
            <a:r>
              <a:rPr lang="en-US" sz="1000" dirty="0"/>
              <a:t>/2023/03/13/</a:t>
            </a:r>
            <a:r>
              <a:rPr lang="en-US" sz="1000" dirty="0" err="1"/>
              <a:t>californias</a:t>
            </a:r>
            <a:r>
              <a:rPr lang="en-US" sz="1000" dirty="0"/>
              <a:t>-duck-belly-blues/</a:t>
            </a:r>
          </a:p>
        </p:txBody>
      </p:sp>
      <p:sp>
        <p:nvSpPr>
          <p:cNvPr id="10" name="Content Placeholder 2">
            <a:extLst>
              <a:ext uri="{FF2B5EF4-FFF2-40B4-BE49-F238E27FC236}">
                <a16:creationId xmlns:a16="http://schemas.microsoft.com/office/drawing/2014/main" id="{BDE1F2A8-0070-55E7-8847-C8B710D099B4}"/>
              </a:ext>
            </a:extLst>
          </p:cNvPr>
          <p:cNvSpPr txBox="1">
            <a:spLocks/>
          </p:cNvSpPr>
          <p:nvPr/>
        </p:nvSpPr>
        <p:spPr>
          <a:xfrm>
            <a:off x="4354289" y="1650711"/>
            <a:ext cx="4027714" cy="7979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Daily</a:t>
            </a:r>
          </a:p>
        </p:txBody>
      </p:sp>
      <p:sp>
        <p:nvSpPr>
          <p:cNvPr id="11" name="TextBox 10">
            <a:extLst>
              <a:ext uri="{FF2B5EF4-FFF2-40B4-BE49-F238E27FC236}">
                <a16:creationId xmlns:a16="http://schemas.microsoft.com/office/drawing/2014/main" id="{45DEE58D-6FC0-1B26-EEB1-152B6B841D9A}"/>
              </a:ext>
            </a:extLst>
          </p:cNvPr>
          <p:cNvSpPr txBox="1"/>
          <p:nvPr/>
        </p:nvSpPr>
        <p:spPr>
          <a:xfrm>
            <a:off x="4359371" y="4977558"/>
            <a:ext cx="3473258" cy="400110"/>
          </a:xfrm>
          <a:prstGeom prst="rect">
            <a:avLst/>
          </a:prstGeom>
          <a:noFill/>
        </p:spPr>
        <p:txBody>
          <a:bodyPr wrap="square">
            <a:spAutoFit/>
          </a:bodyPr>
          <a:lstStyle/>
          <a:p>
            <a:r>
              <a:rPr lang="en-US" sz="1000" dirty="0"/>
              <a:t>https://</a:t>
            </a:r>
            <a:r>
              <a:rPr lang="en-US" sz="1000" dirty="0" err="1"/>
              <a:t>energyathaas.wordpress.com</a:t>
            </a:r>
            <a:r>
              <a:rPr lang="en-US" sz="1000" dirty="0"/>
              <a:t>/2023/07/31/are-record-temperatures-causing-record-u-s-electricity-consumption/</a:t>
            </a:r>
          </a:p>
        </p:txBody>
      </p:sp>
      <p:pic>
        <p:nvPicPr>
          <p:cNvPr id="12" name="Picture 11" descr="A graph showing the number of different colored dots&#10;&#10;Description automatically generated with medium confidence">
            <a:extLst>
              <a:ext uri="{FF2B5EF4-FFF2-40B4-BE49-F238E27FC236}">
                <a16:creationId xmlns:a16="http://schemas.microsoft.com/office/drawing/2014/main" id="{707A6951-DCC0-9955-CBC6-B96408104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5472" y="2682226"/>
            <a:ext cx="4025184" cy="1974708"/>
          </a:xfrm>
          <a:prstGeom prst="rect">
            <a:avLst/>
          </a:prstGeom>
        </p:spPr>
      </p:pic>
    </p:spTree>
    <p:extLst>
      <p:ext uri="{BB962C8B-B14F-4D97-AF65-F5344CB8AC3E}">
        <p14:creationId xmlns:p14="http://schemas.microsoft.com/office/powerpoint/2010/main" val="3092513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E1C3D-2518-0149-98A7-E702E0DED272}"/>
              </a:ext>
            </a:extLst>
          </p:cNvPr>
          <p:cNvSpPr>
            <a:spLocks noGrp="1"/>
          </p:cNvSpPr>
          <p:nvPr>
            <p:ph type="title"/>
          </p:nvPr>
        </p:nvSpPr>
        <p:spPr/>
        <p:txBody>
          <a:bodyPr>
            <a:normAutofit/>
          </a:bodyPr>
          <a:lstStyle/>
          <a:p>
            <a:r>
              <a:rPr lang="en-US" b="1">
                <a:latin typeface="Georgia" panose="02040502050405020303" pitchFamily="18" charset="0"/>
              </a:rPr>
              <a:t>Nuvve’s Platform And Services</a:t>
            </a:r>
          </a:p>
        </p:txBody>
      </p:sp>
      <p:sp>
        <p:nvSpPr>
          <p:cNvPr id="3" name="TextBox 2">
            <a:extLst>
              <a:ext uri="{FF2B5EF4-FFF2-40B4-BE49-F238E27FC236}">
                <a16:creationId xmlns:a16="http://schemas.microsoft.com/office/drawing/2014/main" id="{5E19EAAF-92E6-9D44-9860-9DB141FF32C9}"/>
              </a:ext>
            </a:extLst>
          </p:cNvPr>
          <p:cNvSpPr txBox="1"/>
          <p:nvPr/>
        </p:nvSpPr>
        <p:spPr>
          <a:xfrm>
            <a:off x="2587129" y="3473095"/>
            <a:ext cx="2475571" cy="923330"/>
          </a:xfrm>
          <a:prstGeom prst="rect">
            <a:avLst/>
          </a:prstGeom>
          <a:noFill/>
        </p:spPr>
        <p:txBody>
          <a:bodyPr wrap="square" rtlCol="0">
            <a:spAutoFit/>
          </a:bodyPr>
          <a:lstStyle/>
          <a:p>
            <a:r>
              <a:rPr lang="en-US">
                <a:latin typeface="Georgia" panose="02040502050405020303" pitchFamily="18" charset="0"/>
              </a:rPr>
              <a:t>Helps stabilize the grid with Nuvve’s bidirectional charging</a:t>
            </a:r>
          </a:p>
        </p:txBody>
      </p:sp>
      <p:sp>
        <p:nvSpPr>
          <p:cNvPr id="4" name="TextBox 3">
            <a:extLst>
              <a:ext uri="{FF2B5EF4-FFF2-40B4-BE49-F238E27FC236}">
                <a16:creationId xmlns:a16="http://schemas.microsoft.com/office/drawing/2014/main" id="{A2AA9008-0FB2-7042-8864-C82C68AB3CAB}"/>
              </a:ext>
            </a:extLst>
          </p:cNvPr>
          <p:cNvSpPr txBox="1"/>
          <p:nvPr/>
        </p:nvSpPr>
        <p:spPr>
          <a:xfrm>
            <a:off x="7950742" y="2124973"/>
            <a:ext cx="2936529" cy="923330"/>
          </a:xfrm>
          <a:prstGeom prst="rect">
            <a:avLst/>
          </a:prstGeom>
          <a:noFill/>
        </p:spPr>
        <p:txBody>
          <a:bodyPr wrap="square" rtlCol="0">
            <a:spAutoFit/>
          </a:bodyPr>
          <a:lstStyle/>
          <a:p>
            <a:r>
              <a:rPr lang="en-US">
                <a:latin typeface="Georgia" panose="02040502050405020303" pitchFamily="18" charset="0"/>
              </a:rPr>
              <a:t>Reduces the cost of EV ownership, encourages EV adoption</a:t>
            </a:r>
          </a:p>
        </p:txBody>
      </p:sp>
      <p:sp>
        <p:nvSpPr>
          <p:cNvPr id="5" name="TextBox 4">
            <a:extLst>
              <a:ext uri="{FF2B5EF4-FFF2-40B4-BE49-F238E27FC236}">
                <a16:creationId xmlns:a16="http://schemas.microsoft.com/office/drawing/2014/main" id="{00E94943-77BA-9E48-B2E4-41CF20F963EA}"/>
              </a:ext>
            </a:extLst>
          </p:cNvPr>
          <p:cNvSpPr txBox="1"/>
          <p:nvPr/>
        </p:nvSpPr>
        <p:spPr>
          <a:xfrm>
            <a:off x="7950741" y="3423893"/>
            <a:ext cx="3077736" cy="923330"/>
          </a:xfrm>
          <a:prstGeom prst="rect">
            <a:avLst/>
          </a:prstGeom>
          <a:noFill/>
        </p:spPr>
        <p:txBody>
          <a:bodyPr wrap="square" rtlCol="0">
            <a:spAutoFit/>
          </a:bodyPr>
          <a:lstStyle/>
          <a:p>
            <a:r>
              <a:rPr lang="en-US">
                <a:latin typeface="Georgia" panose="02040502050405020303" pitchFamily="18" charset="0"/>
              </a:rPr>
              <a:t>Guarantees vehicle will be set for use by owner when needed</a:t>
            </a:r>
          </a:p>
        </p:txBody>
      </p:sp>
      <p:sp>
        <p:nvSpPr>
          <p:cNvPr id="6" name="TextBox 5">
            <a:extLst>
              <a:ext uri="{FF2B5EF4-FFF2-40B4-BE49-F238E27FC236}">
                <a16:creationId xmlns:a16="http://schemas.microsoft.com/office/drawing/2014/main" id="{79A7AA8A-4814-7541-BD53-91B6B4A34DA4}"/>
              </a:ext>
            </a:extLst>
          </p:cNvPr>
          <p:cNvSpPr txBox="1"/>
          <p:nvPr/>
        </p:nvSpPr>
        <p:spPr>
          <a:xfrm>
            <a:off x="7950741" y="4962494"/>
            <a:ext cx="2936530" cy="646331"/>
          </a:xfrm>
          <a:prstGeom prst="rect">
            <a:avLst/>
          </a:prstGeom>
          <a:noFill/>
        </p:spPr>
        <p:txBody>
          <a:bodyPr wrap="square" rtlCol="0">
            <a:spAutoFit/>
          </a:bodyPr>
          <a:lstStyle/>
          <a:p>
            <a:r>
              <a:rPr lang="en-US">
                <a:latin typeface="Georgia" panose="02040502050405020303" pitchFamily="18" charset="0"/>
              </a:rPr>
              <a:t>Optimizes and protects the vehicle battery</a:t>
            </a:r>
          </a:p>
        </p:txBody>
      </p:sp>
      <p:sp>
        <p:nvSpPr>
          <p:cNvPr id="7" name="Rectangle 6">
            <a:extLst>
              <a:ext uri="{FF2B5EF4-FFF2-40B4-BE49-F238E27FC236}">
                <a16:creationId xmlns:a16="http://schemas.microsoft.com/office/drawing/2014/main" id="{48FEE8CC-E471-6145-88A4-85C568D61036}"/>
              </a:ext>
            </a:extLst>
          </p:cNvPr>
          <p:cNvSpPr/>
          <p:nvPr/>
        </p:nvSpPr>
        <p:spPr>
          <a:xfrm>
            <a:off x="2500771" y="1900649"/>
            <a:ext cx="3256158" cy="1200329"/>
          </a:xfrm>
          <a:prstGeom prst="rect">
            <a:avLst/>
          </a:prstGeom>
        </p:spPr>
        <p:txBody>
          <a:bodyPr wrap="square">
            <a:spAutoFit/>
          </a:bodyPr>
          <a:lstStyle/>
          <a:p>
            <a:r>
              <a:rPr lang="en-US">
                <a:latin typeface="Georgia" panose="02040502050405020303" pitchFamily="18" charset="0"/>
              </a:rPr>
              <a:t>Electric vehicles go from being unreliable resources into reliable, dispatchable and monetizable assets.</a:t>
            </a:r>
          </a:p>
        </p:txBody>
      </p:sp>
      <p:sp>
        <p:nvSpPr>
          <p:cNvPr id="8" name="TextBox 7">
            <a:extLst>
              <a:ext uri="{FF2B5EF4-FFF2-40B4-BE49-F238E27FC236}">
                <a16:creationId xmlns:a16="http://schemas.microsoft.com/office/drawing/2014/main" id="{182E3BDC-0CD4-2442-A772-3CBE1844962A}"/>
              </a:ext>
            </a:extLst>
          </p:cNvPr>
          <p:cNvSpPr txBox="1"/>
          <p:nvPr/>
        </p:nvSpPr>
        <p:spPr>
          <a:xfrm>
            <a:off x="2587129" y="5121536"/>
            <a:ext cx="3256157" cy="646331"/>
          </a:xfrm>
          <a:prstGeom prst="rect">
            <a:avLst/>
          </a:prstGeom>
          <a:noFill/>
        </p:spPr>
        <p:txBody>
          <a:bodyPr wrap="square" rtlCol="0">
            <a:spAutoFit/>
          </a:bodyPr>
          <a:lstStyle/>
          <a:p>
            <a:r>
              <a:rPr lang="en-US">
                <a:latin typeface="Georgia" panose="02040502050405020303" pitchFamily="18" charset="0"/>
              </a:rPr>
              <a:t>Enables increased renewable penetration</a:t>
            </a:r>
          </a:p>
        </p:txBody>
      </p:sp>
      <p:pic>
        <p:nvPicPr>
          <p:cNvPr id="9" name="Picture 8">
            <a:extLst>
              <a:ext uri="{FF2B5EF4-FFF2-40B4-BE49-F238E27FC236}">
                <a16:creationId xmlns:a16="http://schemas.microsoft.com/office/drawing/2014/main" id="{FF02B28F-F2FA-3644-805E-541E3560E9A7}"/>
              </a:ext>
            </a:extLst>
          </p:cNvPr>
          <p:cNvPicPr>
            <a:picLocks noChangeAspect="1"/>
          </p:cNvPicPr>
          <p:nvPr/>
        </p:nvPicPr>
        <p:blipFill>
          <a:blip r:embed="rId3" cstate="email">
            <a:biLevel thresh="75000"/>
            <a:extLst>
              <a:ext uri="{28A0092B-C50C-407E-A947-70E740481C1C}">
                <a14:useLocalDpi xmlns:a14="http://schemas.microsoft.com/office/drawing/2010/main"/>
              </a:ext>
            </a:extLst>
          </a:blip>
          <a:stretch>
            <a:fillRect/>
          </a:stretch>
        </p:blipFill>
        <p:spPr>
          <a:xfrm>
            <a:off x="996404" y="4799341"/>
            <a:ext cx="1504367" cy="968526"/>
          </a:xfrm>
          <a:prstGeom prst="rect">
            <a:avLst/>
          </a:prstGeom>
        </p:spPr>
      </p:pic>
      <p:pic>
        <p:nvPicPr>
          <p:cNvPr id="11" name="Picture 10">
            <a:extLst>
              <a:ext uri="{FF2B5EF4-FFF2-40B4-BE49-F238E27FC236}">
                <a16:creationId xmlns:a16="http://schemas.microsoft.com/office/drawing/2014/main" id="{F47B5784-7430-B04E-830B-ACDCB087F3D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26607" y="3202776"/>
            <a:ext cx="582556" cy="1337086"/>
          </a:xfrm>
          <a:prstGeom prst="rect">
            <a:avLst/>
          </a:prstGeom>
        </p:spPr>
      </p:pic>
      <p:pic>
        <p:nvPicPr>
          <p:cNvPr id="12" name="Picture 11">
            <a:extLst>
              <a:ext uri="{FF2B5EF4-FFF2-40B4-BE49-F238E27FC236}">
                <a16:creationId xmlns:a16="http://schemas.microsoft.com/office/drawing/2014/main" id="{F887FD49-B549-BB4D-A45F-7A2DE8A3ECF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58058" y="3202776"/>
            <a:ext cx="582556" cy="1337086"/>
          </a:xfrm>
          <a:prstGeom prst="rect">
            <a:avLst/>
          </a:prstGeom>
        </p:spPr>
      </p:pic>
      <p:pic>
        <p:nvPicPr>
          <p:cNvPr id="13" name="Picture 12">
            <a:extLst>
              <a:ext uri="{FF2B5EF4-FFF2-40B4-BE49-F238E27FC236}">
                <a16:creationId xmlns:a16="http://schemas.microsoft.com/office/drawing/2014/main" id="{AF15890B-7B93-4A4E-B577-147EC845475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23734" y="2119596"/>
            <a:ext cx="1401382" cy="652591"/>
          </a:xfrm>
          <a:prstGeom prst="rect">
            <a:avLst/>
          </a:prstGeom>
        </p:spPr>
      </p:pic>
      <p:pic>
        <p:nvPicPr>
          <p:cNvPr id="14" name="Picture 13">
            <a:extLst>
              <a:ext uri="{FF2B5EF4-FFF2-40B4-BE49-F238E27FC236}">
                <a16:creationId xmlns:a16="http://schemas.microsoft.com/office/drawing/2014/main" id="{D892FD9D-3CC0-DE4B-8749-F2588A7F493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6725081" y="4508835"/>
            <a:ext cx="646332" cy="1153737"/>
          </a:xfrm>
          <a:prstGeom prst="rect">
            <a:avLst/>
          </a:prstGeom>
        </p:spPr>
      </p:pic>
      <p:pic>
        <p:nvPicPr>
          <p:cNvPr id="15" name="Picture 14">
            <a:extLst>
              <a:ext uri="{FF2B5EF4-FFF2-40B4-BE49-F238E27FC236}">
                <a16:creationId xmlns:a16="http://schemas.microsoft.com/office/drawing/2014/main" id="{25DA1C7A-40F9-9D44-BEE4-87AFC6EFD0B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6725081" y="4940016"/>
            <a:ext cx="646332" cy="1153737"/>
          </a:xfrm>
          <a:prstGeom prst="rect">
            <a:avLst/>
          </a:prstGeom>
        </p:spPr>
      </p:pic>
      <p:pic>
        <p:nvPicPr>
          <p:cNvPr id="16" name="Picture 15">
            <a:extLst>
              <a:ext uri="{FF2B5EF4-FFF2-40B4-BE49-F238E27FC236}">
                <a16:creationId xmlns:a16="http://schemas.microsoft.com/office/drawing/2014/main" id="{E982D082-E915-CC47-AF0B-13AE2323C56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50531" y="3412115"/>
            <a:ext cx="733021" cy="870574"/>
          </a:xfrm>
          <a:prstGeom prst="rect">
            <a:avLst/>
          </a:prstGeom>
        </p:spPr>
      </p:pic>
      <p:pic>
        <p:nvPicPr>
          <p:cNvPr id="17" name="Picture 16">
            <a:extLst>
              <a:ext uri="{FF2B5EF4-FFF2-40B4-BE49-F238E27FC236}">
                <a16:creationId xmlns:a16="http://schemas.microsoft.com/office/drawing/2014/main" id="{020F2376-2155-F24F-B954-2D9327F86CA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4299" y="1768845"/>
            <a:ext cx="1087960" cy="1087960"/>
          </a:xfrm>
          <a:prstGeom prst="rect">
            <a:avLst/>
          </a:prstGeom>
        </p:spPr>
      </p:pic>
    </p:spTree>
    <p:extLst>
      <p:ext uri="{BB962C8B-B14F-4D97-AF65-F5344CB8AC3E}">
        <p14:creationId xmlns:p14="http://schemas.microsoft.com/office/powerpoint/2010/main" val="738808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0109900-E8B5-0041-9A48-E732AC8EA4DF}"/>
              </a:ext>
            </a:extLst>
          </p:cNvPr>
          <p:cNvSpPr/>
          <p:nvPr/>
        </p:nvSpPr>
        <p:spPr>
          <a:xfrm>
            <a:off x="6170571" y="919121"/>
            <a:ext cx="5353072" cy="1842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4ACACF1-8265-FA45-9E80-C700572EFD75}"/>
              </a:ext>
            </a:extLst>
          </p:cNvPr>
          <p:cNvSpPr/>
          <p:nvPr/>
        </p:nvSpPr>
        <p:spPr>
          <a:xfrm>
            <a:off x="1163092" y="4817712"/>
            <a:ext cx="1910717" cy="13820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r>
              <a:rPr lang="en-US" sz="1400">
                <a:solidFill>
                  <a:schemeClr val="bg1"/>
                </a:solidFill>
                <a:latin typeface="Georgia" panose="02040502050405020303" pitchFamily="18" charset="0"/>
              </a:rPr>
              <a:t>Vehicle-Based </a:t>
            </a:r>
          </a:p>
          <a:p>
            <a:pPr marL="285750" indent="-285750">
              <a:lnSpc>
                <a:spcPct val="120000"/>
              </a:lnSpc>
              <a:buFont typeface="Arial" panose="020B0604020202020204" pitchFamily="34" charset="0"/>
              <a:buChar char="•"/>
            </a:pPr>
            <a:r>
              <a:rPr lang="en-US" sz="1200">
                <a:solidFill>
                  <a:schemeClr val="bg1"/>
                </a:solidFill>
                <a:latin typeface="Georgia" panose="02040502050405020303" pitchFamily="18" charset="0"/>
              </a:rPr>
              <a:t>Availability</a:t>
            </a:r>
          </a:p>
          <a:p>
            <a:pPr marL="285750" indent="-285750">
              <a:lnSpc>
                <a:spcPct val="120000"/>
              </a:lnSpc>
              <a:buFont typeface="Arial" panose="020B0604020202020204" pitchFamily="34" charset="0"/>
              <a:buChar char="•"/>
            </a:pPr>
            <a:r>
              <a:rPr lang="en-US" sz="1200">
                <a:solidFill>
                  <a:schemeClr val="bg1"/>
                </a:solidFill>
                <a:latin typeface="Georgia" panose="02040502050405020303" pitchFamily="18" charset="0"/>
              </a:rPr>
              <a:t>Power capacity</a:t>
            </a:r>
          </a:p>
          <a:p>
            <a:pPr marL="285750" indent="-285750">
              <a:lnSpc>
                <a:spcPct val="120000"/>
              </a:lnSpc>
              <a:buFont typeface="Arial" panose="020B0604020202020204" pitchFamily="34" charset="0"/>
              <a:buChar char="•"/>
            </a:pPr>
            <a:r>
              <a:rPr lang="en-US" sz="1200">
                <a:solidFill>
                  <a:schemeClr val="bg1"/>
                </a:solidFill>
                <a:latin typeface="Georgia" panose="02040502050405020303" pitchFamily="18" charset="0"/>
              </a:rPr>
              <a:t>Historic usage</a:t>
            </a:r>
          </a:p>
        </p:txBody>
      </p:sp>
      <p:grpSp>
        <p:nvGrpSpPr>
          <p:cNvPr id="5" name="Group 4">
            <a:extLst>
              <a:ext uri="{FF2B5EF4-FFF2-40B4-BE49-F238E27FC236}">
                <a16:creationId xmlns:a16="http://schemas.microsoft.com/office/drawing/2014/main" id="{59512CF2-3A16-8E4A-BE07-84147C90A6E4}"/>
              </a:ext>
            </a:extLst>
          </p:cNvPr>
          <p:cNvGrpSpPr/>
          <p:nvPr/>
        </p:nvGrpSpPr>
        <p:grpSpPr>
          <a:xfrm>
            <a:off x="1163092" y="3440863"/>
            <a:ext cx="1910717" cy="1512212"/>
            <a:chOff x="1319212" y="3195538"/>
            <a:chExt cx="1910717" cy="1512212"/>
          </a:xfrm>
        </p:grpSpPr>
        <p:sp>
          <p:nvSpPr>
            <p:cNvPr id="6" name="Rectangle 5">
              <a:extLst>
                <a:ext uri="{FF2B5EF4-FFF2-40B4-BE49-F238E27FC236}">
                  <a16:creationId xmlns:a16="http://schemas.microsoft.com/office/drawing/2014/main" id="{2018BCA2-3870-3A49-B26E-84C49C8891E8}"/>
                </a:ext>
              </a:extLst>
            </p:cNvPr>
            <p:cNvSpPr/>
            <p:nvPr/>
          </p:nvSpPr>
          <p:spPr>
            <a:xfrm>
              <a:off x="1319212" y="3195538"/>
              <a:ext cx="1910717" cy="13820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65000"/>
                      <a:lumOff val="35000"/>
                    </a:schemeClr>
                  </a:solidFill>
                  <a:latin typeface="Georgia" panose="02040502050405020303" pitchFamily="18" charset="0"/>
                </a:rPr>
                <a:t>Forecast</a:t>
              </a:r>
            </a:p>
          </p:txBody>
        </p:sp>
        <p:sp>
          <p:nvSpPr>
            <p:cNvPr id="7" name="Rectangle 6">
              <a:extLst>
                <a:ext uri="{FF2B5EF4-FFF2-40B4-BE49-F238E27FC236}">
                  <a16:creationId xmlns:a16="http://schemas.microsoft.com/office/drawing/2014/main" id="{DDE2CEF2-0B82-8448-BB09-1843955178EA}"/>
                </a:ext>
              </a:extLst>
            </p:cNvPr>
            <p:cNvSpPr/>
            <p:nvPr/>
          </p:nvSpPr>
          <p:spPr>
            <a:xfrm rot="2700000">
              <a:off x="2145983" y="4450575"/>
              <a:ext cx="257175" cy="2571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orgia" panose="02040502050405020303" pitchFamily="18" charset="0"/>
              </a:endParaRPr>
            </a:p>
          </p:txBody>
        </p:sp>
      </p:grpSp>
      <p:sp>
        <p:nvSpPr>
          <p:cNvPr id="8" name="Rectangle 7">
            <a:extLst>
              <a:ext uri="{FF2B5EF4-FFF2-40B4-BE49-F238E27FC236}">
                <a16:creationId xmlns:a16="http://schemas.microsoft.com/office/drawing/2014/main" id="{BEFD34FA-0239-AE44-A68D-E5640EADF255}"/>
              </a:ext>
            </a:extLst>
          </p:cNvPr>
          <p:cNvSpPr/>
          <p:nvPr/>
        </p:nvSpPr>
        <p:spPr>
          <a:xfrm>
            <a:off x="3731724" y="4806562"/>
            <a:ext cx="1910717" cy="1382027"/>
          </a:xfrm>
          <a:prstGeom prst="rect">
            <a:avLst/>
          </a:prstGeom>
          <a:solidFill>
            <a:srgbClr val="9B9B9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r>
              <a:rPr lang="en-US" sz="1400">
                <a:solidFill>
                  <a:schemeClr val="bg1"/>
                </a:solidFill>
                <a:latin typeface="Georgia" panose="02040502050405020303" pitchFamily="18" charset="0"/>
              </a:rPr>
              <a:t>Market-Based</a:t>
            </a:r>
          </a:p>
          <a:p>
            <a:pPr marL="285750" indent="-285750">
              <a:lnSpc>
                <a:spcPct val="120000"/>
              </a:lnSpc>
              <a:buFont typeface="Arial" panose="020B0604020202020204" pitchFamily="34" charset="0"/>
              <a:buChar char="•"/>
            </a:pPr>
            <a:r>
              <a:rPr lang="en-US" sz="1200">
                <a:solidFill>
                  <a:schemeClr val="bg1"/>
                </a:solidFill>
                <a:latin typeface="Georgia" panose="02040502050405020303" pitchFamily="18" charset="0"/>
              </a:rPr>
              <a:t>Historical trends</a:t>
            </a:r>
          </a:p>
          <a:p>
            <a:pPr marL="285750" indent="-285750">
              <a:lnSpc>
                <a:spcPct val="120000"/>
              </a:lnSpc>
              <a:buFont typeface="Arial" panose="020B0604020202020204" pitchFamily="34" charset="0"/>
              <a:buChar char="•"/>
            </a:pPr>
            <a:r>
              <a:rPr lang="en-US" sz="1200">
                <a:solidFill>
                  <a:schemeClr val="bg1"/>
                </a:solidFill>
                <a:latin typeface="Georgia" panose="02040502050405020303" pitchFamily="18" charset="0"/>
              </a:rPr>
              <a:t>Projected value</a:t>
            </a:r>
          </a:p>
          <a:p>
            <a:pPr marL="285750" indent="-285750">
              <a:lnSpc>
                <a:spcPct val="120000"/>
              </a:lnSpc>
              <a:buFont typeface="Arial" panose="020B0604020202020204" pitchFamily="34" charset="0"/>
              <a:buChar char="•"/>
            </a:pPr>
            <a:r>
              <a:rPr lang="en-US" sz="1200">
                <a:solidFill>
                  <a:schemeClr val="bg1"/>
                </a:solidFill>
                <a:latin typeface="Georgia" panose="02040502050405020303" pitchFamily="18" charset="0"/>
              </a:rPr>
              <a:t>Volatility</a:t>
            </a:r>
          </a:p>
        </p:txBody>
      </p:sp>
      <p:sp>
        <p:nvSpPr>
          <p:cNvPr id="9" name="Rectangle 8">
            <a:extLst>
              <a:ext uri="{FF2B5EF4-FFF2-40B4-BE49-F238E27FC236}">
                <a16:creationId xmlns:a16="http://schemas.microsoft.com/office/drawing/2014/main" id="{442C693C-B3F7-564C-9F31-D128F169A522}"/>
              </a:ext>
            </a:extLst>
          </p:cNvPr>
          <p:cNvSpPr/>
          <p:nvPr/>
        </p:nvSpPr>
        <p:spPr>
          <a:xfrm>
            <a:off x="6382061" y="4126350"/>
            <a:ext cx="1910717" cy="13820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171450" indent="-171450">
              <a:lnSpc>
                <a:spcPct val="120000"/>
              </a:lnSpc>
              <a:buFont typeface="Arial" panose="020B0604020202020204" pitchFamily="34" charset="0"/>
              <a:buChar char="•"/>
            </a:pPr>
            <a:r>
              <a:rPr lang="en-US" sz="1200">
                <a:solidFill>
                  <a:schemeClr val="bg1"/>
                </a:solidFill>
                <a:latin typeface="Georgia" panose="02040502050405020303" pitchFamily="18" charset="0"/>
              </a:rPr>
              <a:t>Compatible w/ all standards</a:t>
            </a:r>
          </a:p>
          <a:p>
            <a:pPr marL="171450" indent="-171450">
              <a:lnSpc>
                <a:spcPct val="120000"/>
              </a:lnSpc>
              <a:buFont typeface="Arial" panose="020B0604020202020204" pitchFamily="34" charset="0"/>
              <a:buChar char="•"/>
            </a:pPr>
            <a:r>
              <a:rPr lang="en-US" sz="1200">
                <a:solidFill>
                  <a:schemeClr val="bg1"/>
                </a:solidFill>
                <a:latin typeface="Georgia" panose="02040502050405020303" pitchFamily="18" charset="0"/>
              </a:rPr>
              <a:t>Control infrastructure directly or via API’s. </a:t>
            </a:r>
          </a:p>
        </p:txBody>
      </p:sp>
      <p:sp>
        <p:nvSpPr>
          <p:cNvPr id="10" name="Rectangle 9">
            <a:extLst>
              <a:ext uri="{FF2B5EF4-FFF2-40B4-BE49-F238E27FC236}">
                <a16:creationId xmlns:a16="http://schemas.microsoft.com/office/drawing/2014/main" id="{4C52A26F-A543-614F-B96E-91B017E96E77}"/>
              </a:ext>
            </a:extLst>
          </p:cNvPr>
          <p:cNvSpPr/>
          <p:nvPr/>
        </p:nvSpPr>
        <p:spPr>
          <a:xfrm>
            <a:off x="9114326" y="4816278"/>
            <a:ext cx="1910717" cy="1382027"/>
          </a:xfrm>
          <a:prstGeom prst="rect">
            <a:avLst/>
          </a:prstGeom>
          <a:solidFill>
            <a:srgbClr val="9B9B9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171450" indent="-171450">
              <a:lnSpc>
                <a:spcPct val="120000"/>
              </a:lnSpc>
              <a:buFont typeface="Arial" panose="020B0604020202020204" pitchFamily="34" charset="0"/>
              <a:buChar char="•"/>
            </a:pPr>
            <a:r>
              <a:rPr lang="en-US" sz="1200">
                <a:solidFill>
                  <a:schemeClr val="bg1"/>
                </a:solidFill>
                <a:latin typeface="Georgia" panose="02040502050405020303" pitchFamily="18" charset="0"/>
              </a:rPr>
              <a:t>Performance and Financial Results reporting to stakeholders (utilities, fleet owners, drivers)</a:t>
            </a:r>
          </a:p>
        </p:txBody>
      </p:sp>
      <p:grpSp>
        <p:nvGrpSpPr>
          <p:cNvPr id="12" name="Group 11">
            <a:extLst>
              <a:ext uri="{FF2B5EF4-FFF2-40B4-BE49-F238E27FC236}">
                <a16:creationId xmlns:a16="http://schemas.microsoft.com/office/drawing/2014/main" id="{040B69C4-E5F1-AE4A-8E36-069EC9492BCB}"/>
              </a:ext>
            </a:extLst>
          </p:cNvPr>
          <p:cNvGrpSpPr/>
          <p:nvPr/>
        </p:nvGrpSpPr>
        <p:grpSpPr>
          <a:xfrm>
            <a:off x="3731724" y="3429713"/>
            <a:ext cx="1910717" cy="1512211"/>
            <a:chOff x="3229927" y="3195538"/>
            <a:chExt cx="1910717" cy="1512211"/>
          </a:xfrm>
        </p:grpSpPr>
        <p:sp>
          <p:nvSpPr>
            <p:cNvPr id="13" name="Rectangle 12">
              <a:extLst>
                <a:ext uri="{FF2B5EF4-FFF2-40B4-BE49-F238E27FC236}">
                  <a16:creationId xmlns:a16="http://schemas.microsoft.com/office/drawing/2014/main" id="{B31165C4-340D-384E-B743-7E33450B00AC}"/>
                </a:ext>
              </a:extLst>
            </p:cNvPr>
            <p:cNvSpPr/>
            <p:nvPr/>
          </p:nvSpPr>
          <p:spPr>
            <a:xfrm>
              <a:off x="3229927" y="3195538"/>
              <a:ext cx="1910717" cy="1382027"/>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65000"/>
                      <a:lumOff val="35000"/>
                    </a:schemeClr>
                  </a:solidFill>
                  <a:latin typeface="Georgia" panose="02040502050405020303" pitchFamily="18" charset="0"/>
                </a:rPr>
                <a:t>Bid</a:t>
              </a:r>
            </a:p>
          </p:txBody>
        </p:sp>
        <p:sp>
          <p:nvSpPr>
            <p:cNvPr id="14" name="Rectangle 13">
              <a:extLst>
                <a:ext uri="{FF2B5EF4-FFF2-40B4-BE49-F238E27FC236}">
                  <a16:creationId xmlns:a16="http://schemas.microsoft.com/office/drawing/2014/main" id="{0B7B772E-B93F-6A41-A679-30DB2E4CE696}"/>
                </a:ext>
              </a:extLst>
            </p:cNvPr>
            <p:cNvSpPr/>
            <p:nvPr/>
          </p:nvSpPr>
          <p:spPr>
            <a:xfrm rot="2700000">
              <a:off x="4056694" y="4450574"/>
              <a:ext cx="257175" cy="257175"/>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orgia" panose="02040502050405020303" pitchFamily="18" charset="0"/>
              </a:endParaRPr>
            </a:p>
          </p:txBody>
        </p:sp>
      </p:grpSp>
      <p:grpSp>
        <p:nvGrpSpPr>
          <p:cNvPr id="15" name="Group 14">
            <a:extLst>
              <a:ext uri="{FF2B5EF4-FFF2-40B4-BE49-F238E27FC236}">
                <a16:creationId xmlns:a16="http://schemas.microsoft.com/office/drawing/2014/main" id="{705FEF53-835B-3448-8666-F7DADF0EA9CC}"/>
              </a:ext>
            </a:extLst>
          </p:cNvPr>
          <p:cNvGrpSpPr/>
          <p:nvPr/>
        </p:nvGrpSpPr>
        <p:grpSpPr>
          <a:xfrm>
            <a:off x="6382061" y="2749501"/>
            <a:ext cx="1910717" cy="1512210"/>
            <a:chOff x="5140644" y="3195538"/>
            <a:chExt cx="1910717" cy="1512210"/>
          </a:xfrm>
        </p:grpSpPr>
        <p:sp>
          <p:nvSpPr>
            <p:cNvPr id="16" name="Rectangle 15">
              <a:extLst>
                <a:ext uri="{FF2B5EF4-FFF2-40B4-BE49-F238E27FC236}">
                  <a16:creationId xmlns:a16="http://schemas.microsoft.com/office/drawing/2014/main" id="{D987C9A8-B77F-1E41-9B13-24A2ACA2D2CB}"/>
                </a:ext>
              </a:extLst>
            </p:cNvPr>
            <p:cNvSpPr/>
            <p:nvPr/>
          </p:nvSpPr>
          <p:spPr>
            <a:xfrm>
              <a:off x="5140644" y="3195538"/>
              <a:ext cx="1910717" cy="13820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65000"/>
                      <a:lumOff val="35000"/>
                    </a:schemeClr>
                  </a:solidFill>
                  <a:latin typeface="Georgia" panose="02040502050405020303" pitchFamily="18" charset="0"/>
                </a:rPr>
                <a:t>Dispatch</a:t>
              </a:r>
            </a:p>
          </p:txBody>
        </p:sp>
        <p:sp>
          <p:nvSpPr>
            <p:cNvPr id="17" name="Rectangle 16">
              <a:extLst>
                <a:ext uri="{FF2B5EF4-FFF2-40B4-BE49-F238E27FC236}">
                  <a16:creationId xmlns:a16="http://schemas.microsoft.com/office/drawing/2014/main" id="{F57985D6-B21B-B84A-B682-80280FAE88DA}"/>
                </a:ext>
              </a:extLst>
            </p:cNvPr>
            <p:cNvSpPr/>
            <p:nvPr/>
          </p:nvSpPr>
          <p:spPr>
            <a:xfrm rot="2700000">
              <a:off x="5967403" y="4450573"/>
              <a:ext cx="257175" cy="2571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orgia" panose="02040502050405020303" pitchFamily="18" charset="0"/>
              </a:endParaRPr>
            </a:p>
          </p:txBody>
        </p:sp>
      </p:grpSp>
      <p:grpSp>
        <p:nvGrpSpPr>
          <p:cNvPr id="18" name="Group 17">
            <a:extLst>
              <a:ext uri="{FF2B5EF4-FFF2-40B4-BE49-F238E27FC236}">
                <a16:creationId xmlns:a16="http://schemas.microsoft.com/office/drawing/2014/main" id="{D00DD27D-3F0E-B04D-9A3E-26FFE7E9DFB3}"/>
              </a:ext>
            </a:extLst>
          </p:cNvPr>
          <p:cNvGrpSpPr/>
          <p:nvPr/>
        </p:nvGrpSpPr>
        <p:grpSpPr>
          <a:xfrm>
            <a:off x="9114326" y="3439429"/>
            <a:ext cx="1910717" cy="1512210"/>
            <a:chOff x="7051354" y="3195538"/>
            <a:chExt cx="1910717" cy="1512210"/>
          </a:xfrm>
        </p:grpSpPr>
        <p:sp>
          <p:nvSpPr>
            <p:cNvPr id="19" name="Rectangle 18">
              <a:extLst>
                <a:ext uri="{FF2B5EF4-FFF2-40B4-BE49-F238E27FC236}">
                  <a16:creationId xmlns:a16="http://schemas.microsoft.com/office/drawing/2014/main" id="{A79EBA2C-664D-0A4C-A01B-FBDFC9C8C0F5}"/>
                </a:ext>
              </a:extLst>
            </p:cNvPr>
            <p:cNvSpPr/>
            <p:nvPr/>
          </p:nvSpPr>
          <p:spPr>
            <a:xfrm>
              <a:off x="7051354" y="3195538"/>
              <a:ext cx="1910717" cy="1382027"/>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65000"/>
                      <a:lumOff val="35000"/>
                    </a:schemeClr>
                  </a:solidFill>
                  <a:latin typeface="Georgia" panose="02040502050405020303" pitchFamily="18" charset="0"/>
                </a:rPr>
                <a:t>Report</a:t>
              </a:r>
            </a:p>
          </p:txBody>
        </p:sp>
        <p:sp>
          <p:nvSpPr>
            <p:cNvPr id="20" name="Rectangle 19">
              <a:extLst>
                <a:ext uri="{FF2B5EF4-FFF2-40B4-BE49-F238E27FC236}">
                  <a16:creationId xmlns:a16="http://schemas.microsoft.com/office/drawing/2014/main" id="{9A70C4A9-7A29-254E-9B25-5998FBFC0B21}"/>
                </a:ext>
              </a:extLst>
            </p:cNvPr>
            <p:cNvSpPr/>
            <p:nvPr/>
          </p:nvSpPr>
          <p:spPr>
            <a:xfrm rot="2700000">
              <a:off x="7878126" y="4450573"/>
              <a:ext cx="257175" cy="257175"/>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orgia" panose="02040502050405020303" pitchFamily="18" charset="0"/>
              </a:endParaRPr>
            </a:p>
          </p:txBody>
        </p:sp>
      </p:grpSp>
      <p:grpSp>
        <p:nvGrpSpPr>
          <p:cNvPr id="24" name="Group 23">
            <a:extLst>
              <a:ext uri="{FF2B5EF4-FFF2-40B4-BE49-F238E27FC236}">
                <a16:creationId xmlns:a16="http://schemas.microsoft.com/office/drawing/2014/main" id="{5C7CC425-1C2F-5144-913D-A7C971FB2246}"/>
              </a:ext>
            </a:extLst>
          </p:cNvPr>
          <p:cNvGrpSpPr/>
          <p:nvPr/>
        </p:nvGrpSpPr>
        <p:grpSpPr>
          <a:xfrm>
            <a:off x="1163095" y="1882164"/>
            <a:ext cx="1910717" cy="1687287"/>
            <a:chOff x="1319215" y="1636839"/>
            <a:chExt cx="1910717" cy="1687287"/>
          </a:xfrm>
          <a:solidFill>
            <a:schemeClr val="accent1">
              <a:lumMod val="40000"/>
              <a:lumOff val="60000"/>
            </a:schemeClr>
          </a:solidFill>
        </p:grpSpPr>
        <p:sp>
          <p:nvSpPr>
            <p:cNvPr id="25" name="Rectangle 24">
              <a:extLst>
                <a:ext uri="{FF2B5EF4-FFF2-40B4-BE49-F238E27FC236}">
                  <a16:creationId xmlns:a16="http://schemas.microsoft.com/office/drawing/2014/main" id="{139774D0-1655-B74B-AE42-AFD2E5A06F9C}"/>
                </a:ext>
              </a:extLst>
            </p:cNvPr>
            <p:cNvSpPr/>
            <p:nvPr/>
          </p:nvSpPr>
          <p:spPr>
            <a:xfrm>
              <a:off x="1319215" y="1636839"/>
              <a:ext cx="1910717" cy="1561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000"/>
            </a:p>
          </p:txBody>
        </p:sp>
        <p:sp>
          <p:nvSpPr>
            <p:cNvPr id="26" name="Rectangle 25">
              <a:extLst>
                <a:ext uri="{FF2B5EF4-FFF2-40B4-BE49-F238E27FC236}">
                  <a16:creationId xmlns:a16="http://schemas.microsoft.com/office/drawing/2014/main" id="{C682EB1E-D134-1D47-A6E5-4C220C2A9E45}"/>
                </a:ext>
              </a:extLst>
            </p:cNvPr>
            <p:cNvSpPr/>
            <p:nvPr/>
          </p:nvSpPr>
          <p:spPr>
            <a:xfrm rot="2700000">
              <a:off x="2145982" y="3066951"/>
              <a:ext cx="257175" cy="257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CC6AA550-5A98-D44C-AF0F-E6C33D47266D}"/>
              </a:ext>
            </a:extLst>
          </p:cNvPr>
          <p:cNvGrpSpPr/>
          <p:nvPr/>
        </p:nvGrpSpPr>
        <p:grpSpPr>
          <a:xfrm>
            <a:off x="3731727" y="1871014"/>
            <a:ext cx="1910717" cy="1687286"/>
            <a:chOff x="3229930" y="1636839"/>
            <a:chExt cx="1910717" cy="1687286"/>
          </a:xfrm>
          <a:solidFill>
            <a:schemeClr val="accent1">
              <a:lumMod val="60000"/>
              <a:lumOff val="40000"/>
            </a:schemeClr>
          </a:solidFill>
        </p:grpSpPr>
        <p:sp>
          <p:nvSpPr>
            <p:cNvPr id="28" name="Rectangle 27">
              <a:extLst>
                <a:ext uri="{FF2B5EF4-FFF2-40B4-BE49-F238E27FC236}">
                  <a16:creationId xmlns:a16="http://schemas.microsoft.com/office/drawing/2014/main" id="{5745F9E5-9515-D642-AB35-275A3043EF3A}"/>
                </a:ext>
              </a:extLst>
            </p:cNvPr>
            <p:cNvSpPr/>
            <p:nvPr/>
          </p:nvSpPr>
          <p:spPr>
            <a:xfrm>
              <a:off x="3229930" y="1636839"/>
              <a:ext cx="1910717" cy="1561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bg1"/>
                </a:solidFill>
                <a:latin typeface="FontAwesome" pitchFamily="2" charset="0"/>
              </a:endParaRPr>
            </a:p>
          </p:txBody>
        </p:sp>
        <p:sp>
          <p:nvSpPr>
            <p:cNvPr id="29" name="Rectangle 28">
              <a:extLst>
                <a:ext uri="{FF2B5EF4-FFF2-40B4-BE49-F238E27FC236}">
                  <a16:creationId xmlns:a16="http://schemas.microsoft.com/office/drawing/2014/main" id="{E0C517BB-57A4-9449-A678-B5C099AD865C}"/>
                </a:ext>
              </a:extLst>
            </p:cNvPr>
            <p:cNvSpPr/>
            <p:nvPr/>
          </p:nvSpPr>
          <p:spPr>
            <a:xfrm rot="2700000">
              <a:off x="4056693" y="3066950"/>
              <a:ext cx="257175" cy="257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96D699AB-8F7C-0B43-B3F8-B6B4478ADA2F}"/>
              </a:ext>
            </a:extLst>
          </p:cNvPr>
          <p:cNvGrpSpPr/>
          <p:nvPr/>
        </p:nvGrpSpPr>
        <p:grpSpPr>
          <a:xfrm>
            <a:off x="6382064" y="1190802"/>
            <a:ext cx="1910717" cy="1687285"/>
            <a:chOff x="5140647" y="1636839"/>
            <a:chExt cx="1910717" cy="1687285"/>
          </a:xfrm>
          <a:solidFill>
            <a:schemeClr val="accent4">
              <a:lumMod val="60000"/>
              <a:lumOff val="40000"/>
            </a:schemeClr>
          </a:solidFill>
        </p:grpSpPr>
        <p:sp>
          <p:nvSpPr>
            <p:cNvPr id="31" name="Rectangle 30">
              <a:extLst>
                <a:ext uri="{FF2B5EF4-FFF2-40B4-BE49-F238E27FC236}">
                  <a16:creationId xmlns:a16="http://schemas.microsoft.com/office/drawing/2014/main" id="{F881711C-34AE-3A41-B9CD-3A7DB06EB468}"/>
                </a:ext>
              </a:extLst>
            </p:cNvPr>
            <p:cNvSpPr/>
            <p:nvPr/>
          </p:nvSpPr>
          <p:spPr>
            <a:xfrm>
              <a:off x="5140647" y="1636839"/>
              <a:ext cx="1910717" cy="1561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bg1"/>
                </a:solidFill>
                <a:latin typeface="FontAwesome" pitchFamily="2" charset="0"/>
              </a:endParaRPr>
            </a:p>
          </p:txBody>
        </p:sp>
        <p:sp>
          <p:nvSpPr>
            <p:cNvPr id="32" name="Rectangle 31">
              <a:extLst>
                <a:ext uri="{FF2B5EF4-FFF2-40B4-BE49-F238E27FC236}">
                  <a16:creationId xmlns:a16="http://schemas.microsoft.com/office/drawing/2014/main" id="{188B824E-3A43-5A46-BF90-CC4581FD3AF1}"/>
                </a:ext>
              </a:extLst>
            </p:cNvPr>
            <p:cNvSpPr/>
            <p:nvPr/>
          </p:nvSpPr>
          <p:spPr>
            <a:xfrm rot="2700000">
              <a:off x="5967402" y="3066949"/>
              <a:ext cx="257175" cy="257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DAD39EC0-B001-B147-B882-98D8A1750F7F}"/>
              </a:ext>
            </a:extLst>
          </p:cNvPr>
          <p:cNvGrpSpPr/>
          <p:nvPr/>
        </p:nvGrpSpPr>
        <p:grpSpPr>
          <a:xfrm>
            <a:off x="9114329" y="1880730"/>
            <a:ext cx="1910717" cy="1687285"/>
            <a:chOff x="7051357" y="1636839"/>
            <a:chExt cx="1910717" cy="1687285"/>
          </a:xfrm>
          <a:solidFill>
            <a:schemeClr val="accent2">
              <a:lumMod val="75000"/>
            </a:schemeClr>
          </a:solidFill>
        </p:grpSpPr>
        <p:sp>
          <p:nvSpPr>
            <p:cNvPr id="34" name="Rectangle 33">
              <a:extLst>
                <a:ext uri="{FF2B5EF4-FFF2-40B4-BE49-F238E27FC236}">
                  <a16:creationId xmlns:a16="http://schemas.microsoft.com/office/drawing/2014/main" id="{50056D74-FB76-2E47-9B31-86CE190B09A6}"/>
                </a:ext>
              </a:extLst>
            </p:cNvPr>
            <p:cNvSpPr/>
            <p:nvPr/>
          </p:nvSpPr>
          <p:spPr>
            <a:xfrm>
              <a:off x="7051357" y="1636839"/>
              <a:ext cx="1910717" cy="1561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00">
                <a:solidFill>
                  <a:srgbClr val="FFFFFF"/>
                </a:solidFill>
                <a:latin typeface="FontAwesome" pitchFamily="2" charset="0"/>
              </a:endParaRPr>
            </a:p>
          </p:txBody>
        </p:sp>
        <p:sp>
          <p:nvSpPr>
            <p:cNvPr id="35" name="Rectangle 34">
              <a:extLst>
                <a:ext uri="{FF2B5EF4-FFF2-40B4-BE49-F238E27FC236}">
                  <a16:creationId xmlns:a16="http://schemas.microsoft.com/office/drawing/2014/main" id="{B8FA818F-2032-324E-969E-6EDAF563B78F}"/>
                </a:ext>
              </a:extLst>
            </p:cNvPr>
            <p:cNvSpPr/>
            <p:nvPr/>
          </p:nvSpPr>
          <p:spPr>
            <a:xfrm rot="2700000">
              <a:off x="7878125" y="3066949"/>
              <a:ext cx="257175" cy="257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a:extLst>
              <a:ext uri="{FF2B5EF4-FFF2-40B4-BE49-F238E27FC236}">
                <a16:creationId xmlns:a16="http://schemas.microsoft.com/office/drawing/2014/main" id="{F08CE72B-F5AC-9D4C-BD80-B30C75B969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16905" y="2210551"/>
            <a:ext cx="905557" cy="905557"/>
          </a:xfrm>
          <a:prstGeom prst="rect">
            <a:avLst/>
          </a:prstGeom>
        </p:spPr>
      </p:pic>
      <p:sp>
        <p:nvSpPr>
          <p:cNvPr id="46" name="Title 45">
            <a:extLst>
              <a:ext uri="{FF2B5EF4-FFF2-40B4-BE49-F238E27FC236}">
                <a16:creationId xmlns:a16="http://schemas.microsoft.com/office/drawing/2014/main" id="{135BB487-F3EB-8540-A16A-0EB57666FE56}"/>
              </a:ext>
            </a:extLst>
          </p:cNvPr>
          <p:cNvSpPr>
            <a:spLocks noGrp="1"/>
          </p:cNvSpPr>
          <p:nvPr>
            <p:ph type="title"/>
          </p:nvPr>
        </p:nvSpPr>
        <p:spPr/>
        <p:txBody>
          <a:bodyPr>
            <a:normAutofit/>
          </a:bodyPr>
          <a:lstStyle/>
          <a:p>
            <a:r>
              <a:rPr lang="en-US" sz="2400" b="1">
                <a:latin typeface="Georgia" panose="02040502050405020303" pitchFamily="18" charset="0"/>
              </a:rPr>
              <a:t>Nuvve Platform Implementation</a:t>
            </a:r>
          </a:p>
        </p:txBody>
      </p:sp>
      <p:pic>
        <p:nvPicPr>
          <p:cNvPr id="47" name="Picture 46">
            <a:extLst>
              <a:ext uri="{FF2B5EF4-FFF2-40B4-BE49-F238E27FC236}">
                <a16:creationId xmlns:a16="http://schemas.microsoft.com/office/drawing/2014/main" id="{EB6D279B-1448-A94C-8FA5-E17188265F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5295" y="2141791"/>
            <a:ext cx="1026297" cy="1026297"/>
          </a:xfrm>
          <a:prstGeom prst="rect">
            <a:avLst/>
          </a:prstGeom>
        </p:spPr>
      </p:pic>
      <p:sp>
        <p:nvSpPr>
          <p:cNvPr id="49" name="Right Arrow 48">
            <a:extLst>
              <a:ext uri="{FF2B5EF4-FFF2-40B4-BE49-F238E27FC236}">
                <a16:creationId xmlns:a16="http://schemas.microsoft.com/office/drawing/2014/main" id="{040D56F8-962E-F74D-85E0-7EAC381CA787}"/>
              </a:ext>
            </a:extLst>
          </p:cNvPr>
          <p:cNvSpPr/>
          <p:nvPr/>
        </p:nvSpPr>
        <p:spPr>
          <a:xfrm>
            <a:off x="3139609" y="3699565"/>
            <a:ext cx="504017" cy="722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ight Arrow 49">
            <a:extLst>
              <a:ext uri="{FF2B5EF4-FFF2-40B4-BE49-F238E27FC236}">
                <a16:creationId xmlns:a16="http://schemas.microsoft.com/office/drawing/2014/main" id="{C0532BC8-64F3-3F43-B636-ADB1B8915924}"/>
              </a:ext>
            </a:extLst>
          </p:cNvPr>
          <p:cNvSpPr/>
          <p:nvPr/>
        </p:nvSpPr>
        <p:spPr>
          <a:xfrm>
            <a:off x="5796336" y="3751724"/>
            <a:ext cx="504017" cy="722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664427BE-835E-FB45-B5B7-8315DE1E9CA5}"/>
              </a:ext>
            </a:extLst>
          </p:cNvPr>
          <p:cNvGrpSpPr/>
          <p:nvPr/>
        </p:nvGrpSpPr>
        <p:grpSpPr>
          <a:xfrm>
            <a:off x="6382061" y="473067"/>
            <a:ext cx="1895620" cy="630353"/>
            <a:chOff x="5962269" y="760237"/>
            <a:chExt cx="1895620" cy="630353"/>
          </a:xfrm>
        </p:grpSpPr>
        <p:sp>
          <p:nvSpPr>
            <p:cNvPr id="51" name="Rounded Rectangle 50">
              <a:extLst>
                <a:ext uri="{FF2B5EF4-FFF2-40B4-BE49-F238E27FC236}">
                  <a16:creationId xmlns:a16="http://schemas.microsoft.com/office/drawing/2014/main" id="{83CB8543-4FB0-EF48-8BA5-8C6F507B6748}"/>
                </a:ext>
              </a:extLst>
            </p:cNvPr>
            <p:cNvSpPr/>
            <p:nvPr/>
          </p:nvSpPr>
          <p:spPr>
            <a:xfrm>
              <a:off x="5962269" y="760237"/>
              <a:ext cx="1895620" cy="630353"/>
            </a:xfrm>
            <a:prstGeom prst="roundRect">
              <a:avLst/>
            </a:prstGeom>
          </p:spPr>
          <p:style>
            <a:lnRef idx="1">
              <a:schemeClr val="accent1"/>
            </a:lnRef>
            <a:fillRef idx="3">
              <a:schemeClr val="accent1"/>
            </a:fillRef>
            <a:effectRef idx="2">
              <a:schemeClr val="accent1"/>
            </a:effectRef>
            <a:fontRef idx="minor">
              <a:schemeClr val="lt1"/>
            </a:fontRef>
          </p:style>
          <p:txBody>
            <a:bodyPr lIns="121893" tIns="60947" rIns="121893" bIns="60947" rtlCol="0" anchor="ctr"/>
            <a:lstStyle/>
            <a:p>
              <a:pPr algn="ctr"/>
              <a:endParaRPr lang="en-US" sz="2400">
                <a:solidFill>
                  <a:prstClr val="white"/>
                </a:solidFill>
                <a:latin typeface="Montserrat" panose="00000500000000000000" pitchFamily="2" charset="0"/>
              </a:endParaRPr>
            </a:p>
          </p:txBody>
        </p:sp>
        <p:sp>
          <p:nvSpPr>
            <p:cNvPr id="52" name="TextBox 51">
              <a:extLst>
                <a:ext uri="{FF2B5EF4-FFF2-40B4-BE49-F238E27FC236}">
                  <a16:creationId xmlns:a16="http://schemas.microsoft.com/office/drawing/2014/main" id="{FDFD7A17-F844-7740-976D-96D099BBEE64}"/>
                </a:ext>
              </a:extLst>
            </p:cNvPr>
            <p:cNvSpPr txBox="1"/>
            <p:nvPr/>
          </p:nvSpPr>
          <p:spPr>
            <a:xfrm>
              <a:off x="6024401" y="1082840"/>
              <a:ext cx="1833488" cy="307750"/>
            </a:xfrm>
            <a:prstGeom prst="rect">
              <a:avLst/>
            </a:prstGeom>
            <a:noFill/>
          </p:spPr>
          <p:txBody>
            <a:bodyPr wrap="square" lIns="121893" tIns="60947" rIns="121893" bIns="60947" rtlCol="0">
              <a:spAutoFit/>
            </a:bodyPr>
            <a:lstStyle/>
            <a:p>
              <a:pPr algn="ctr"/>
              <a:r>
                <a:rPr lang="en-US" sz="1200" i="1">
                  <a:solidFill>
                    <a:schemeClr val="bg1"/>
                  </a:solidFill>
                </a:rPr>
                <a:t>GIVe™ Aggregator</a:t>
              </a:r>
            </a:p>
          </p:txBody>
        </p:sp>
        <p:pic>
          <p:nvPicPr>
            <p:cNvPr id="53" name="Picture 52">
              <a:extLst>
                <a:ext uri="{FF2B5EF4-FFF2-40B4-BE49-F238E27FC236}">
                  <a16:creationId xmlns:a16="http://schemas.microsoft.com/office/drawing/2014/main" id="{068EEAF4-CAFD-E84B-A346-36C2FF367B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25692" y="771288"/>
              <a:ext cx="1113608" cy="435003"/>
            </a:xfrm>
            <a:prstGeom prst="rect">
              <a:avLst/>
            </a:prstGeom>
          </p:spPr>
        </p:pic>
      </p:grpSp>
      <p:pic>
        <p:nvPicPr>
          <p:cNvPr id="54" name="Picture 53">
            <a:extLst>
              <a:ext uri="{FF2B5EF4-FFF2-40B4-BE49-F238E27FC236}">
                <a16:creationId xmlns:a16="http://schemas.microsoft.com/office/drawing/2014/main" id="{D179F44E-6FB4-4844-AA68-1F80E18925F1}"/>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869082" y="1510587"/>
            <a:ext cx="990010" cy="893526"/>
          </a:xfrm>
          <a:prstGeom prst="rect">
            <a:avLst/>
          </a:prstGeom>
        </p:spPr>
      </p:pic>
      <p:sp>
        <p:nvSpPr>
          <p:cNvPr id="55" name="Right Arrow 54">
            <a:extLst>
              <a:ext uri="{FF2B5EF4-FFF2-40B4-BE49-F238E27FC236}">
                <a16:creationId xmlns:a16="http://schemas.microsoft.com/office/drawing/2014/main" id="{3FD7DF16-36B3-E34B-BD53-B45C4CC8812C}"/>
              </a:ext>
            </a:extLst>
          </p:cNvPr>
          <p:cNvSpPr/>
          <p:nvPr/>
        </p:nvSpPr>
        <p:spPr>
          <a:xfrm>
            <a:off x="8430165" y="3699565"/>
            <a:ext cx="504017" cy="722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81C11069-EB76-CB4C-8502-34E357108E8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15241" y="2194868"/>
            <a:ext cx="943672" cy="943672"/>
          </a:xfrm>
          <a:prstGeom prst="rect">
            <a:avLst/>
          </a:prstGeom>
        </p:spPr>
      </p:pic>
      <p:pic>
        <p:nvPicPr>
          <p:cNvPr id="60" name="Picture 59">
            <a:extLst>
              <a:ext uri="{FF2B5EF4-FFF2-40B4-BE49-F238E27FC236}">
                <a16:creationId xmlns:a16="http://schemas.microsoft.com/office/drawing/2014/main" id="{680F3E5A-EFE4-144A-9D7E-C30E67A4D85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289202" y="5526463"/>
            <a:ext cx="689315" cy="671842"/>
          </a:xfrm>
          <a:prstGeom prst="rect">
            <a:avLst/>
          </a:prstGeom>
        </p:spPr>
      </p:pic>
      <p:pic>
        <p:nvPicPr>
          <p:cNvPr id="61" name="Picture 60">
            <a:extLst>
              <a:ext uri="{FF2B5EF4-FFF2-40B4-BE49-F238E27FC236}">
                <a16:creationId xmlns:a16="http://schemas.microsoft.com/office/drawing/2014/main" id="{939ED3B5-C86A-4A46-B17C-D3946CAC475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022575" y="5526463"/>
            <a:ext cx="689315" cy="671842"/>
          </a:xfrm>
          <a:prstGeom prst="rect">
            <a:avLst/>
          </a:prstGeom>
        </p:spPr>
      </p:pic>
      <p:pic>
        <p:nvPicPr>
          <p:cNvPr id="62" name="Picture 61">
            <a:extLst>
              <a:ext uri="{FF2B5EF4-FFF2-40B4-BE49-F238E27FC236}">
                <a16:creationId xmlns:a16="http://schemas.microsoft.com/office/drawing/2014/main" id="{5C21EE0E-1ADE-7B44-BFD5-5FF99831656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733701" y="5526463"/>
            <a:ext cx="689315" cy="671842"/>
          </a:xfrm>
          <a:prstGeom prst="rect">
            <a:avLst/>
          </a:prstGeom>
        </p:spPr>
      </p:pic>
      <p:sp>
        <p:nvSpPr>
          <p:cNvPr id="63" name="TextBox 62">
            <a:extLst>
              <a:ext uri="{FF2B5EF4-FFF2-40B4-BE49-F238E27FC236}">
                <a16:creationId xmlns:a16="http://schemas.microsoft.com/office/drawing/2014/main" id="{320C266A-F1CB-8748-B84A-FD5FD6E8D936}"/>
              </a:ext>
            </a:extLst>
          </p:cNvPr>
          <p:cNvSpPr txBox="1"/>
          <p:nvPr/>
        </p:nvSpPr>
        <p:spPr>
          <a:xfrm>
            <a:off x="6170571" y="6188589"/>
            <a:ext cx="926575" cy="276999"/>
          </a:xfrm>
          <a:prstGeom prst="rect">
            <a:avLst/>
          </a:prstGeom>
          <a:noFill/>
        </p:spPr>
        <p:txBody>
          <a:bodyPr wrap="square" rtlCol="0">
            <a:spAutoFit/>
          </a:bodyPr>
          <a:lstStyle/>
          <a:p>
            <a:pPr algn="ctr"/>
            <a:r>
              <a:rPr lang="en-US" sz="1200">
                <a:latin typeface="Georgia" panose="02040502050405020303" pitchFamily="18" charset="0"/>
              </a:rPr>
              <a:t>DRIVER</a:t>
            </a:r>
          </a:p>
        </p:txBody>
      </p:sp>
      <p:sp>
        <p:nvSpPr>
          <p:cNvPr id="65" name="TextBox 64">
            <a:extLst>
              <a:ext uri="{FF2B5EF4-FFF2-40B4-BE49-F238E27FC236}">
                <a16:creationId xmlns:a16="http://schemas.microsoft.com/office/drawing/2014/main" id="{82D8E5C8-0AB1-B846-B4D6-EE836A301329}"/>
              </a:ext>
            </a:extLst>
          </p:cNvPr>
          <p:cNvSpPr txBox="1"/>
          <p:nvPr/>
        </p:nvSpPr>
        <p:spPr>
          <a:xfrm>
            <a:off x="6910215" y="6182203"/>
            <a:ext cx="926575" cy="276999"/>
          </a:xfrm>
          <a:prstGeom prst="rect">
            <a:avLst/>
          </a:prstGeom>
          <a:noFill/>
        </p:spPr>
        <p:txBody>
          <a:bodyPr wrap="square" rtlCol="0">
            <a:spAutoFit/>
          </a:bodyPr>
          <a:lstStyle/>
          <a:p>
            <a:pPr algn="ctr"/>
            <a:r>
              <a:rPr lang="en-US" sz="1200">
                <a:latin typeface="Georgia" panose="02040502050405020303" pitchFamily="18" charset="0"/>
              </a:rPr>
              <a:t>GRID</a:t>
            </a:r>
          </a:p>
        </p:txBody>
      </p:sp>
      <p:sp>
        <p:nvSpPr>
          <p:cNvPr id="66" name="TextBox 65">
            <a:extLst>
              <a:ext uri="{FF2B5EF4-FFF2-40B4-BE49-F238E27FC236}">
                <a16:creationId xmlns:a16="http://schemas.microsoft.com/office/drawing/2014/main" id="{40255799-60FA-7343-9BEE-02AB539FAD95}"/>
              </a:ext>
            </a:extLst>
          </p:cNvPr>
          <p:cNvSpPr txBox="1"/>
          <p:nvPr/>
        </p:nvSpPr>
        <p:spPr>
          <a:xfrm>
            <a:off x="7615070" y="6175817"/>
            <a:ext cx="926575" cy="276999"/>
          </a:xfrm>
          <a:prstGeom prst="rect">
            <a:avLst/>
          </a:prstGeom>
          <a:noFill/>
        </p:spPr>
        <p:txBody>
          <a:bodyPr wrap="square" rtlCol="0">
            <a:spAutoFit/>
          </a:bodyPr>
          <a:lstStyle/>
          <a:p>
            <a:pPr algn="ctr"/>
            <a:r>
              <a:rPr lang="en-US" sz="1200">
                <a:latin typeface="Georgia" panose="02040502050405020303" pitchFamily="18" charset="0"/>
              </a:rPr>
              <a:t>BATTERY</a:t>
            </a:r>
          </a:p>
        </p:txBody>
      </p:sp>
      <p:sp>
        <p:nvSpPr>
          <p:cNvPr id="2" name="TextBox 1">
            <a:extLst>
              <a:ext uri="{FF2B5EF4-FFF2-40B4-BE49-F238E27FC236}">
                <a16:creationId xmlns:a16="http://schemas.microsoft.com/office/drawing/2014/main" id="{A02BB5C3-8471-004C-838B-EAF1881533C9}"/>
              </a:ext>
            </a:extLst>
          </p:cNvPr>
          <p:cNvSpPr txBox="1"/>
          <p:nvPr/>
        </p:nvSpPr>
        <p:spPr>
          <a:xfrm>
            <a:off x="2605108" y="1224637"/>
            <a:ext cx="1641796" cy="369332"/>
          </a:xfrm>
          <a:prstGeom prst="rect">
            <a:avLst/>
          </a:prstGeom>
          <a:noFill/>
        </p:spPr>
        <p:txBody>
          <a:bodyPr wrap="none" rtlCol="0">
            <a:spAutoFit/>
          </a:bodyPr>
          <a:lstStyle/>
          <a:p>
            <a:r>
              <a:rPr lang="en-US" dirty="0">
                <a:solidFill>
                  <a:schemeClr val="accent1">
                    <a:lumMod val="60000"/>
                    <a:lumOff val="40000"/>
                  </a:schemeClr>
                </a:solidFill>
                <a:latin typeface="Georgia" panose="02040502050405020303" pitchFamily="18" charset="0"/>
              </a:rPr>
              <a:t>AI Integration</a:t>
            </a:r>
          </a:p>
        </p:txBody>
      </p:sp>
      <p:sp>
        <p:nvSpPr>
          <p:cNvPr id="3" name="Left Brace 2">
            <a:extLst>
              <a:ext uri="{FF2B5EF4-FFF2-40B4-BE49-F238E27FC236}">
                <a16:creationId xmlns:a16="http://schemas.microsoft.com/office/drawing/2014/main" id="{12F03714-08BC-5C49-A32D-145AA30A7FF8}"/>
              </a:ext>
            </a:extLst>
          </p:cNvPr>
          <p:cNvSpPr/>
          <p:nvPr/>
        </p:nvSpPr>
        <p:spPr>
          <a:xfrm rot="5400000">
            <a:off x="3289047" y="-516567"/>
            <a:ext cx="227439" cy="4479351"/>
          </a:xfrm>
          <a:prstGeom prst="leftBrace">
            <a:avLst>
              <a:gd name="adj1" fmla="val 8333"/>
              <a:gd name="adj2" fmla="val 4975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6988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up)">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up)">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up)">
                                      <p:cBhvr>
                                        <p:cTn id="6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D838848-E86B-4541-95B0-8998C447BA8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92149" y="2066588"/>
            <a:ext cx="2676145" cy="2145745"/>
          </a:xfrm>
          <a:prstGeom prst="rect">
            <a:avLst/>
          </a:prstGeom>
        </p:spPr>
      </p:pic>
      <p:pic>
        <p:nvPicPr>
          <p:cNvPr id="2" name="Picture 1" descr="A picture containing building, sitting, car, front&#10;&#10;Description automatically generated">
            <a:extLst>
              <a:ext uri="{FF2B5EF4-FFF2-40B4-BE49-F238E27FC236}">
                <a16:creationId xmlns:a16="http://schemas.microsoft.com/office/drawing/2014/main" id="{808A1CC2-831E-CB45-ACED-11957CC10F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33" y="37410"/>
            <a:ext cx="1996376" cy="1332632"/>
          </a:xfrm>
          <a:prstGeom prst="rect">
            <a:avLst/>
          </a:prstGeom>
        </p:spPr>
      </p:pic>
      <p:pic>
        <p:nvPicPr>
          <p:cNvPr id="3" name="Picture 2">
            <a:extLst>
              <a:ext uri="{FF2B5EF4-FFF2-40B4-BE49-F238E27FC236}">
                <a16:creationId xmlns:a16="http://schemas.microsoft.com/office/drawing/2014/main" id="{5A8D6BA1-DC68-AC40-B3F1-2CD0515CCA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833" y="1467016"/>
            <a:ext cx="1985880" cy="1450837"/>
          </a:xfrm>
          <a:prstGeom prst="rect">
            <a:avLst/>
          </a:prstGeom>
        </p:spPr>
      </p:pic>
      <p:pic>
        <p:nvPicPr>
          <p:cNvPr id="5" name="Picture 4" descr="A van parked on the side of a building&#10;&#10;Description automatically generated">
            <a:extLst>
              <a:ext uri="{FF2B5EF4-FFF2-40B4-BE49-F238E27FC236}">
                <a16:creationId xmlns:a16="http://schemas.microsoft.com/office/drawing/2014/main" id="{94FEF0AA-B07B-F942-BFAB-52650ADE08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15949" y="21309"/>
            <a:ext cx="2526903" cy="1895177"/>
          </a:xfrm>
          <a:prstGeom prst="rect">
            <a:avLst/>
          </a:prstGeom>
        </p:spPr>
      </p:pic>
      <p:pic>
        <p:nvPicPr>
          <p:cNvPr id="6" name="Content Placeholder 4" descr="A car parked on the side of a building&#10;&#10;Description automatically generated">
            <a:extLst>
              <a:ext uri="{FF2B5EF4-FFF2-40B4-BE49-F238E27FC236}">
                <a16:creationId xmlns:a16="http://schemas.microsoft.com/office/drawing/2014/main" id="{6CD6284A-3C6B-6D49-ADCC-BB1C6C99D4C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3095332"/>
            <a:ext cx="2647154" cy="1489024"/>
          </a:xfrm>
          <a:prstGeom prst="rect">
            <a:avLst/>
          </a:prstGeom>
        </p:spPr>
      </p:pic>
      <p:pic>
        <p:nvPicPr>
          <p:cNvPr id="7" name="Picture 6">
            <a:extLst>
              <a:ext uri="{FF2B5EF4-FFF2-40B4-BE49-F238E27FC236}">
                <a16:creationId xmlns:a16="http://schemas.microsoft.com/office/drawing/2014/main" id="{AC2FAA82-5506-6B42-BCEA-7ABD4D76D1A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702647" y="3285029"/>
            <a:ext cx="3733640" cy="1845012"/>
          </a:xfrm>
          <a:prstGeom prst="rect">
            <a:avLst/>
          </a:prstGeom>
        </p:spPr>
      </p:pic>
      <p:pic>
        <p:nvPicPr>
          <p:cNvPr id="9" name="Picture 8" descr="A group of people walking down a street&#10;&#10;Description automatically generated">
            <a:extLst>
              <a:ext uri="{FF2B5EF4-FFF2-40B4-BE49-F238E27FC236}">
                <a16:creationId xmlns:a16="http://schemas.microsoft.com/office/drawing/2014/main" id="{EF5A62CC-14DF-B745-B7AD-08D754CCF0C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325561" y="40386"/>
            <a:ext cx="2771524" cy="1943506"/>
          </a:xfrm>
          <a:prstGeom prst="rect">
            <a:avLst/>
          </a:prstGeom>
        </p:spPr>
      </p:pic>
      <p:pic>
        <p:nvPicPr>
          <p:cNvPr id="13" name="Picture 12" descr="A police car parked in a parking lot&#10;&#10;Description automatically generated">
            <a:extLst>
              <a:ext uri="{FF2B5EF4-FFF2-40B4-BE49-F238E27FC236}">
                <a16:creationId xmlns:a16="http://schemas.microsoft.com/office/drawing/2014/main" id="{9780A06A-5254-B24B-AA2B-1AA75BDC533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182989" y="5141158"/>
            <a:ext cx="2542278" cy="1690398"/>
          </a:xfrm>
          <a:prstGeom prst="rect">
            <a:avLst/>
          </a:prstGeom>
        </p:spPr>
      </p:pic>
      <p:pic>
        <p:nvPicPr>
          <p:cNvPr id="15" name="Picture 14" descr="A car parked on the side of a building&#10;&#10;Description automatically generated">
            <a:extLst>
              <a:ext uri="{FF2B5EF4-FFF2-40B4-BE49-F238E27FC236}">
                <a16:creationId xmlns:a16="http://schemas.microsoft.com/office/drawing/2014/main" id="{6027957F-25BD-FB44-BA8A-F1880D8FD29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261811" y="1675844"/>
            <a:ext cx="1888188" cy="1355448"/>
          </a:xfrm>
          <a:prstGeom prst="rect">
            <a:avLst/>
          </a:prstGeom>
        </p:spPr>
      </p:pic>
      <p:pic>
        <p:nvPicPr>
          <p:cNvPr id="19" name="Picture 18" descr="A picture containing indoor, table, sitting, kitchen&#10;&#10;Description automatically generated">
            <a:extLst>
              <a:ext uri="{FF2B5EF4-FFF2-40B4-BE49-F238E27FC236}">
                <a16:creationId xmlns:a16="http://schemas.microsoft.com/office/drawing/2014/main" id="{D4349F4E-B8C6-F741-9F0A-1A924F5AE86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833345" y="4732572"/>
            <a:ext cx="1777706" cy="2125428"/>
          </a:xfrm>
          <a:prstGeom prst="rect">
            <a:avLst/>
          </a:prstGeom>
        </p:spPr>
      </p:pic>
      <p:pic>
        <p:nvPicPr>
          <p:cNvPr id="21" name="Picture 20" descr="A picture containing building, car, sitting, parked&#10;&#10;Description automatically generated">
            <a:extLst>
              <a:ext uri="{FF2B5EF4-FFF2-40B4-BE49-F238E27FC236}">
                <a16:creationId xmlns:a16="http://schemas.microsoft.com/office/drawing/2014/main" id="{BEC8EC4A-4F77-5245-8077-E186BD5A687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rot="5400000">
            <a:off x="4158456" y="191194"/>
            <a:ext cx="2606936" cy="2267169"/>
          </a:xfrm>
          <a:prstGeom prst="rect">
            <a:avLst/>
          </a:prstGeom>
        </p:spPr>
      </p:pic>
      <p:pic>
        <p:nvPicPr>
          <p:cNvPr id="23" name="Picture 22" descr="A picture containing building, indoor, motorcycle, sitting&#10;&#10;Description automatically generated">
            <a:extLst>
              <a:ext uri="{FF2B5EF4-FFF2-40B4-BE49-F238E27FC236}">
                <a16:creationId xmlns:a16="http://schemas.microsoft.com/office/drawing/2014/main" id="{ABCA5805-317E-F24B-9426-5125E8EC306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808996" y="4300977"/>
            <a:ext cx="3383004" cy="2537253"/>
          </a:xfrm>
          <a:prstGeom prst="rect">
            <a:avLst/>
          </a:prstGeom>
        </p:spPr>
      </p:pic>
      <p:pic>
        <p:nvPicPr>
          <p:cNvPr id="25" name="Picture 24" descr="A picture containing outdoor, grass, white, sitting&#10;&#10;Description automatically generated">
            <a:extLst>
              <a:ext uri="{FF2B5EF4-FFF2-40B4-BE49-F238E27FC236}">
                <a16:creationId xmlns:a16="http://schemas.microsoft.com/office/drawing/2014/main" id="{3D3995C6-DD9F-5244-827C-94C555AB48D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4722617"/>
            <a:ext cx="1581705" cy="2108940"/>
          </a:xfrm>
          <a:prstGeom prst="rect">
            <a:avLst/>
          </a:prstGeom>
        </p:spPr>
      </p:pic>
      <p:sp>
        <p:nvSpPr>
          <p:cNvPr id="8" name="TextBox 7">
            <a:extLst>
              <a:ext uri="{FF2B5EF4-FFF2-40B4-BE49-F238E27FC236}">
                <a16:creationId xmlns:a16="http://schemas.microsoft.com/office/drawing/2014/main" id="{80EDDE42-26C0-014F-B700-36390BA599F8}"/>
              </a:ext>
            </a:extLst>
          </p:cNvPr>
          <p:cNvSpPr txBox="1"/>
          <p:nvPr/>
        </p:nvSpPr>
        <p:spPr>
          <a:xfrm>
            <a:off x="4741777" y="2550749"/>
            <a:ext cx="1234633" cy="830997"/>
          </a:xfrm>
          <a:prstGeom prst="rect">
            <a:avLst/>
          </a:prstGeom>
          <a:noFill/>
        </p:spPr>
        <p:txBody>
          <a:bodyPr wrap="none" rtlCol="0">
            <a:spAutoFit/>
          </a:bodyPr>
          <a:lstStyle/>
          <a:p>
            <a:r>
              <a:rPr lang="en-US" sz="4800">
                <a:solidFill>
                  <a:schemeClr val="accent1"/>
                </a:solidFill>
              </a:rPr>
              <a:t>V2G</a:t>
            </a:r>
          </a:p>
        </p:txBody>
      </p:sp>
      <p:pic>
        <p:nvPicPr>
          <p:cNvPr id="18" name="Picture 17" descr="A picture containing indoor, yellow, sitting, small&#10;&#10;Description automatically generated">
            <a:extLst>
              <a:ext uri="{FF2B5EF4-FFF2-40B4-BE49-F238E27FC236}">
                <a16:creationId xmlns:a16="http://schemas.microsoft.com/office/drawing/2014/main" id="{D59E2B83-6289-0C41-9A44-63450D1C26A3}"/>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9527517" y="2103824"/>
            <a:ext cx="2569065" cy="2090695"/>
          </a:xfrm>
          <a:prstGeom prst="rect">
            <a:avLst/>
          </a:prstGeom>
        </p:spPr>
      </p:pic>
      <p:pic>
        <p:nvPicPr>
          <p:cNvPr id="16" name="Graphic 15">
            <a:extLst>
              <a:ext uri="{FF2B5EF4-FFF2-40B4-BE49-F238E27FC236}">
                <a16:creationId xmlns:a16="http://schemas.microsoft.com/office/drawing/2014/main" id="{CEF52E2C-3951-0848-8548-12D97FE8C3DE}"/>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266008" y="4165166"/>
            <a:ext cx="2673178" cy="1043282"/>
          </a:xfrm>
          <a:prstGeom prst="rect">
            <a:avLst/>
          </a:prstGeom>
        </p:spPr>
      </p:pic>
      <p:sp>
        <p:nvSpPr>
          <p:cNvPr id="10" name="TextBox 9">
            <a:extLst>
              <a:ext uri="{FF2B5EF4-FFF2-40B4-BE49-F238E27FC236}">
                <a16:creationId xmlns:a16="http://schemas.microsoft.com/office/drawing/2014/main" id="{7F65F430-B78D-F345-BD4B-9B9E7B3CD2CD}"/>
              </a:ext>
            </a:extLst>
          </p:cNvPr>
          <p:cNvSpPr txBox="1"/>
          <p:nvPr/>
        </p:nvSpPr>
        <p:spPr>
          <a:xfrm>
            <a:off x="0" y="1148191"/>
            <a:ext cx="1219565" cy="276999"/>
          </a:xfrm>
          <a:prstGeom prst="rect">
            <a:avLst/>
          </a:prstGeom>
          <a:noFill/>
        </p:spPr>
        <p:txBody>
          <a:bodyPr wrap="none" rtlCol="0">
            <a:spAutoFit/>
          </a:bodyPr>
          <a:lstStyle/>
          <a:p>
            <a:r>
              <a:rPr lang="en-US" sz="1200">
                <a:solidFill>
                  <a:schemeClr val="bg1"/>
                </a:solidFill>
              </a:rPr>
              <a:t>Barcelona, Spain</a:t>
            </a:r>
          </a:p>
        </p:txBody>
      </p:sp>
      <p:sp>
        <p:nvSpPr>
          <p:cNvPr id="22" name="TextBox 21">
            <a:extLst>
              <a:ext uri="{FF2B5EF4-FFF2-40B4-BE49-F238E27FC236}">
                <a16:creationId xmlns:a16="http://schemas.microsoft.com/office/drawing/2014/main" id="{E1629D28-D88D-D549-9047-168B54E06CBC}"/>
              </a:ext>
            </a:extLst>
          </p:cNvPr>
          <p:cNvSpPr txBox="1"/>
          <p:nvPr/>
        </p:nvSpPr>
        <p:spPr>
          <a:xfrm>
            <a:off x="0" y="2679561"/>
            <a:ext cx="1329916" cy="276999"/>
          </a:xfrm>
          <a:prstGeom prst="rect">
            <a:avLst/>
          </a:prstGeom>
          <a:noFill/>
        </p:spPr>
        <p:txBody>
          <a:bodyPr wrap="none" rtlCol="0">
            <a:spAutoFit/>
          </a:bodyPr>
          <a:lstStyle/>
          <a:p>
            <a:r>
              <a:rPr lang="en-US" sz="1200">
                <a:solidFill>
                  <a:schemeClr val="bg1"/>
                </a:solidFill>
              </a:rPr>
              <a:t>Newark, Delaware</a:t>
            </a:r>
          </a:p>
        </p:txBody>
      </p:sp>
      <p:sp>
        <p:nvSpPr>
          <p:cNvPr id="24" name="TextBox 23">
            <a:extLst>
              <a:ext uri="{FF2B5EF4-FFF2-40B4-BE49-F238E27FC236}">
                <a16:creationId xmlns:a16="http://schemas.microsoft.com/office/drawing/2014/main" id="{097DE132-F435-AB40-8DBF-B80B7AD8EFDF}"/>
              </a:ext>
            </a:extLst>
          </p:cNvPr>
          <p:cNvSpPr txBox="1"/>
          <p:nvPr/>
        </p:nvSpPr>
        <p:spPr>
          <a:xfrm>
            <a:off x="-58314" y="4307357"/>
            <a:ext cx="1367682" cy="276999"/>
          </a:xfrm>
          <a:prstGeom prst="rect">
            <a:avLst/>
          </a:prstGeom>
          <a:noFill/>
        </p:spPr>
        <p:txBody>
          <a:bodyPr wrap="none" rtlCol="0">
            <a:spAutoFit/>
          </a:bodyPr>
          <a:lstStyle/>
          <a:p>
            <a:r>
              <a:rPr lang="en-US" sz="1200">
                <a:solidFill>
                  <a:schemeClr val="bg1"/>
                </a:solidFill>
              </a:rPr>
              <a:t>Manila, Philippines</a:t>
            </a:r>
          </a:p>
        </p:txBody>
      </p:sp>
      <p:sp>
        <p:nvSpPr>
          <p:cNvPr id="26" name="TextBox 25">
            <a:extLst>
              <a:ext uri="{FF2B5EF4-FFF2-40B4-BE49-F238E27FC236}">
                <a16:creationId xmlns:a16="http://schemas.microsoft.com/office/drawing/2014/main" id="{72E0DF91-55FE-324B-B493-FBC93578C099}"/>
              </a:ext>
            </a:extLst>
          </p:cNvPr>
          <p:cNvSpPr txBox="1"/>
          <p:nvPr/>
        </p:nvSpPr>
        <p:spPr>
          <a:xfrm>
            <a:off x="-58314" y="6581001"/>
            <a:ext cx="1311449" cy="276999"/>
          </a:xfrm>
          <a:prstGeom prst="rect">
            <a:avLst/>
          </a:prstGeom>
          <a:noFill/>
        </p:spPr>
        <p:txBody>
          <a:bodyPr wrap="none" rtlCol="0">
            <a:spAutoFit/>
          </a:bodyPr>
          <a:lstStyle/>
          <a:p>
            <a:r>
              <a:rPr lang="en-US" sz="1200">
                <a:solidFill>
                  <a:schemeClr val="bg1"/>
                </a:solidFill>
              </a:rPr>
              <a:t>CDG Airport, Paris</a:t>
            </a:r>
          </a:p>
        </p:txBody>
      </p:sp>
      <p:sp>
        <p:nvSpPr>
          <p:cNvPr id="27" name="TextBox 26">
            <a:extLst>
              <a:ext uri="{FF2B5EF4-FFF2-40B4-BE49-F238E27FC236}">
                <a16:creationId xmlns:a16="http://schemas.microsoft.com/office/drawing/2014/main" id="{8DCEA748-B9AC-594B-90E9-05C866FE0705}"/>
              </a:ext>
            </a:extLst>
          </p:cNvPr>
          <p:cNvSpPr txBox="1"/>
          <p:nvPr/>
        </p:nvSpPr>
        <p:spPr>
          <a:xfrm>
            <a:off x="1833345" y="6581000"/>
            <a:ext cx="1420582" cy="276999"/>
          </a:xfrm>
          <a:prstGeom prst="rect">
            <a:avLst/>
          </a:prstGeom>
          <a:noFill/>
        </p:spPr>
        <p:txBody>
          <a:bodyPr wrap="none" rtlCol="0">
            <a:spAutoFit/>
          </a:bodyPr>
          <a:lstStyle/>
          <a:p>
            <a:r>
              <a:rPr lang="en-US" sz="1200">
                <a:solidFill>
                  <a:schemeClr val="bg1"/>
                </a:solidFill>
              </a:rPr>
              <a:t>Windhoek, Namibia</a:t>
            </a:r>
          </a:p>
        </p:txBody>
      </p:sp>
      <p:sp>
        <p:nvSpPr>
          <p:cNvPr id="29" name="TextBox 28">
            <a:extLst>
              <a:ext uri="{FF2B5EF4-FFF2-40B4-BE49-F238E27FC236}">
                <a16:creationId xmlns:a16="http://schemas.microsoft.com/office/drawing/2014/main" id="{F5E44DA7-3E22-3144-805E-0296400BA28F}"/>
              </a:ext>
            </a:extLst>
          </p:cNvPr>
          <p:cNvSpPr txBox="1"/>
          <p:nvPr/>
        </p:nvSpPr>
        <p:spPr>
          <a:xfrm>
            <a:off x="2665212" y="4483843"/>
            <a:ext cx="1081386" cy="276999"/>
          </a:xfrm>
          <a:prstGeom prst="rect">
            <a:avLst/>
          </a:prstGeom>
          <a:noFill/>
        </p:spPr>
        <p:txBody>
          <a:bodyPr wrap="none" rtlCol="0">
            <a:spAutoFit/>
          </a:bodyPr>
          <a:lstStyle/>
          <a:p>
            <a:r>
              <a:rPr lang="en-US" sz="1200">
                <a:solidFill>
                  <a:schemeClr val="bg1"/>
                </a:solidFill>
              </a:rPr>
              <a:t>Nagoya, Japan</a:t>
            </a:r>
          </a:p>
        </p:txBody>
      </p:sp>
      <p:sp>
        <p:nvSpPr>
          <p:cNvPr id="30" name="TextBox 29">
            <a:extLst>
              <a:ext uri="{FF2B5EF4-FFF2-40B4-BE49-F238E27FC236}">
                <a16:creationId xmlns:a16="http://schemas.microsoft.com/office/drawing/2014/main" id="{CA6533E4-21DF-4F4F-997A-95A4B89AE522}"/>
              </a:ext>
            </a:extLst>
          </p:cNvPr>
          <p:cNvSpPr txBox="1"/>
          <p:nvPr/>
        </p:nvSpPr>
        <p:spPr>
          <a:xfrm>
            <a:off x="5527496" y="2363908"/>
            <a:ext cx="1085938" cy="276999"/>
          </a:xfrm>
          <a:prstGeom prst="rect">
            <a:avLst/>
          </a:prstGeom>
          <a:noFill/>
        </p:spPr>
        <p:txBody>
          <a:bodyPr wrap="none" rtlCol="0">
            <a:spAutoFit/>
          </a:bodyPr>
          <a:lstStyle/>
          <a:p>
            <a:r>
              <a:rPr lang="en-US" sz="1200">
                <a:solidFill>
                  <a:schemeClr val="bg1"/>
                </a:solidFill>
              </a:rPr>
              <a:t>Culver City, CA</a:t>
            </a:r>
          </a:p>
        </p:txBody>
      </p:sp>
      <p:sp>
        <p:nvSpPr>
          <p:cNvPr id="31" name="TextBox 30">
            <a:extLst>
              <a:ext uri="{FF2B5EF4-FFF2-40B4-BE49-F238E27FC236}">
                <a16:creationId xmlns:a16="http://schemas.microsoft.com/office/drawing/2014/main" id="{536EE8F7-2D3C-7246-BE81-F3187F4EC6F3}"/>
              </a:ext>
            </a:extLst>
          </p:cNvPr>
          <p:cNvSpPr txBox="1"/>
          <p:nvPr/>
        </p:nvSpPr>
        <p:spPr>
          <a:xfrm>
            <a:off x="6696667" y="1672584"/>
            <a:ext cx="906017" cy="276999"/>
          </a:xfrm>
          <a:prstGeom prst="rect">
            <a:avLst/>
          </a:prstGeom>
          <a:noFill/>
        </p:spPr>
        <p:txBody>
          <a:bodyPr wrap="none" rtlCol="0">
            <a:spAutoFit/>
          </a:bodyPr>
          <a:lstStyle/>
          <a:p>
            <a:r>
              <a:rPr lang="en-US" sz="1200">
                <a:solidFill>
                  <a:schemeClr val="bg1"/>
                </a:solidFill>
              </a:rPr>
              <a:t>London, UK</a:t>
            </a:r>
          </a:p>
        </p:txBody>
      </p:sp>
      <p:sp>
        <p:nvSpPr>
          <p:cNvPr id="32" name="TextBox 31">
            <a:extLst>
              <a:ext uri="{FF2B5EF4-FFF2-40B4-BE49-F238E27FC236}">
                <a16:creationId xmlns:a16="http://schemas.microsoft.com/office/drawing/2014/main" id="{6D0FA2B5-D59B-064F-9BA5-6E4CF3EFFFF3}"/>
              </a:ext>
            </a:extLst>
          </p:cNvPr>
          <p:cNvSpPr txBox="1"/>
          <p:nvPr/>
        </p:nvSpPr>
        <p:spPr>
          <a:xfrm>
            <a:off x="9448285" y="1760898"/>
            <a:ext cx="1426673" cy="276999"/>
          </a:xfrm>
          <a:prstGeom prst="rect">
            <a:avLst/>
          </a:prstGeom>
          <a:noFill/>
        </p:spPr>
        <p:txBody>
          <a:bodyPr wrap="none" rtlCol="0">
            <a:spAutoFit/>
          </a:bodyPr>
          <a:lstStyle/>
          <a:p>
            <a:r>
              <a:rPr lang="en-US" sz="1200">
                <a:solidFill>
                  <a:schemeClr val="bg1"/>
                </a:solidFill>
              </a:rPr>
              <a:t>UCSD, San Diego CA</a:t>
            </a:r>
          </a:p>
        </p:txBody>
      </p:sp>
      <p:sp>
        <p:nvSpPr>
          <p:cNvPr id="33" name="TextBox 32">
            <a:extLst>
              <a:ext uri="{FF2B5EF4-FFF2-40B4-BE49-F238E27FC236}">
                <a16:creationId xmlns:a16="http://schemas.microsoft.com/office/drawing/2014/main" id="{0082003F-4D4F-4140-881B-DCFB18CF3B31}"/>
              </a:ext>
            </a:extLst>
          </p:cNvPr>
          <p:cNvSpPr txBox="1"/>
          <p:nvPr/>
        </p:nvSpPr>
        <p:spPr>
          <a:xfrm>
            <a:off x="8082756" y="3879920"/>
            <a:ext cx="972574" cy="276999"/>
          </a:xfrm>
          <a:prstGeom prst="rect">
            <a:avLst/>
          </a:prstGeom>
          <a:noFill/>
        </p:spPr>
        <p:txBody>
          <a:bodyPr wrap="none" rtlCol="0">
            <a:spAutoFit/>
          </a:bodyPr>
          <a:lstStyle/>
          <a:p>
            <a:r>
              <a:rPr lang="en-US" sz="1200">
                <a:solidFill>
                  <a:schemeClr val="bg1"/>
                </a:solidFill>
              </a:rPr>
              <a:t>Torrance, CA</a:t>
            </a:r>
          </a:p>
        </p:txBody>
      </p:sp>
      <p:sp>
        <p:nvSpPr>
          <p:cNvPr id="34" name="TextBox 33">
            <a:extLst>
              <a:ext uri="{FF2B5EF4-FFF2-40B4-BE49-F238E27FC236}">
                <a16:creationId xmlns:a16="http://schemas.microsoft.com/office/drawing/2014/main" id="{43A4FFD0-17B5-6A42-98F5-E52200329610}"/>
              </a:ext>
            </a:extLst>
          </p:cNvPr>
          <p:cNvSpPr txBox="1"/>
          <p:nvPr/>
        </p:nvSpPr>
        <p:spPr>
          <a:xfrm>
            <a:off x="9496310" y="3904046"/>
            <a:ext cx="1584665" cy="276999"/>
          </a:xfrm>
          <a:prstGeom prst="rect">
            <a:avLst/>
          </a:prstGeom>
          <a:noFill/>
        </p:spPr>
        <p:txBody>
          <a:bodyPr wrap="none" rtlCol="0">
            <a:spAutoFit/>
          </a:bodyPr>
          <a:lstStyle/>
          <a:p>
            <a:r>
              <a:rPr lang="en-US" sz="1200">
                <a:solidFill>
                  <a:schemeClr val="bg1"/>
                </a:solidFill>
              </a:rPr>
              <a:t>El Cajon, San Diego CA</a:t>
            </a:r>
          </a:p>
        </p:txBody>
      </p:sp>
      <p:sp>
        <p:nvSpPr>
          <p:cNvPr id="35" name="TextBox 34">
            <a:extLst>
              <a:ext uri="{FF2B5EF4-FFF2-40B4-BE49-F238E27FC236}">
                <a16:creationId xmlns:a16="http://schemas.microsoft.com/office/drawing/2014/main" id="{44676798-311C-CD4E-BDE3-D2FC730BEF18}"/>
              </a:ext>
            </a:extLst>
          </p:cNvPr>
          <p:cNvSpPr txBox="1"/>
          <p:nvPr/>
        </p:nvSpPr>
        <p:spPr>
          <a:xfrm>
            <a:off x="6154257" y="6586540"/>
            <a:ext cx="952568" cy="276999"/>
          </a:xfrm>
          <a:prstGeom prst="rect">
            <a:avLst/>
          </a:prstGeom>
          <a:noFill/>
        </p:spPr>
        <p:txBody>
          <a:bodyPr wrap="none" rtlCol="0">
            <a:spAutoFit/>
          </a:bodyPr>
          <a:lstStyle/>
          <a:p>
            <a:r>
              <a:rPr lang="en-US" sz="1200">
                <a:solidFill>
                  <a:schemeClr val="bg1"/>
                </a:solidFill>
              </a:rPr>
              <a:t>Nice, France</a:t>
            </a:r>
          </a:p>
        </p:txBody>
      </p:sp>
      <p:sp>
        <p:nvSpPr>
          <p:cNvPr id="36" name="TextBox 35">
            <a:extLst>
              <a:ext uri="{FF2B5EF4-FFF2-40B4-BE49-F238E27FC236}">
                <a16:creationId xmlns:a16="http://schemas.microsoft.com/office/drawing/2014/main" id="{DCC3EF8F-F3CC-5C4B-8446-EBB58AA6D7AA}"/>
              </a:ext>
            </a:extLst>
          </p:cNvPr>
          <p:cNvSpPr txBox="1"/>
          <p:nvPr/>
        </p:nvSpPr>
        <p:spPr>
          <a:xfrm>
            <a:off x="9515995" y="6586540"/>
            <a:ext cx="1721305" cy="276999"/>
          </a:xfrm>
          <a:prstGeom prst="rect">
            <a:avLst/>
          </a:prstGeom>
          <a:noFill/>
        </p:spPr>
        <p:txBody>
          <a:bodyPr wrap="none" rtlCol="0">
            <a:spAutoFit/>
          </a:bodyPr>
          <a:lstStyle/>
          <a:p>
            <a:r>
              <a:rPr lang="en-US" sz="1200">
                <a:solidFill>
                  <a:schemeClr val="bg1"/>
                </a:solidFill>
              </a:rPr>
              <a:t>Frederiksberg, Denmark </a:t>
            </a:r>
          </a:p>
        </p:txBody>
      </p:sp>
      <p:sp>
        <p:nvSpPr>
          <p:cNvPr id="37" name="TextBox 36">
            <a:extLst>
              <a:ext uri="{FF2B5EF4-FFF2-40B4-BE49-F238E27FC236}">
                <a16:creationId xmlns:a16="http://schemas.microsoft.com/office/drawing/2014/main" id="{22A1181B-8B16-3346-BE09-03D0F208017A}"/>
              </a:ext>
            </a:extLst>
          </p:cNvPr>
          <p:cNvSpPr txBox="1"/>
          <p:nvPr/>
        </p:nvSpPr>
        <p:spPr>
          <a:xfrm>
            <a:off x="3049355" y="2801790"/>
            <a:ext cx="1123384" cy="276999"/>
          </a:xfrm>
          <a:prstGeom prst="rect">
            <a:avLst/>
          </a:prstGeom>
          <a:noFill/>
        </p:spPr>
        <p:txBody>
          <a:bodyPr wrap="none" rtlCol="0">
            <a:spAutoFit/>
          </a:bodyPr>
          <a:lstStyle/>
          <a:p>
            <a:r>
              <a:rPr lang="en-US" sz="1200">
                <a:solidFill>
                  <a:schemeClr val="bg1"/>
                </a:solidFill>
              </a:rPr>
              <a:t>Corsica, France</a:t>
            </a:r>
          </a:p>
        </p:txBody>
      </p:sp>
      <p:sp>
        <p:nvSpPr>
          <p:cNvPr id="38" name="TextBox 37">
            <a:extLst>
              <a:ext uri="{FF2B5EF4-FFF2-40B4-BE49-F238E27FC236}">
                <a16:creationId xmlns:a16="http://schemas.microsoft.com/office/drawing/2014/main" id="{38FDB7DE-3361-C44C-9165-13AA27F3C343}"/>
              </a:ext>
            </a:extLst>
          </p:cNvPr>
          <p:cNvSpPr txBox="1"/>
          <p:nvPr/>
        </p:nvSpPr>
        <p:spPr>
          <a:xfrm>
            <a:off x="2105599" y="1373067"/>
            <a:ext cx="1386342" cy="276999"/>
          </a:xfrm>
          <a:prstGeom prst="rect">
            <a:avLst/>
          </a:prstGeom>
          <a:noFill/>
        </p:spPr>
        <p:txBody>
          <a:bodyPr wrap="none" rtlCol="0">
            <a:spAutoFit/>
          </a:bodyPr>
          <a:lstStyle/>
          <a:p>
            <a:r>
              <a:rPr lang="en-US" sz="1200">
                <a:solidFill>
                  <a:schemeClr val="bg1"/>
                </a:solidFill>
              </a:rPr>
              <a:t>EVS32 Lyon, France</a:t>
            </a:r>
          </a:p>
        </p:txBody>
      </p:sp>
      <p:pic>
        <p:nvPicPr>
          <p:cNvPr id="40" name="Picture 39" descr="A yellow and blue truck parked in a parking lot&#10;&#10;Description automatically generated">
            <a:extLst>
              <a:ext uri="{FF2B5EF4-FFF2-40B4-BE49-F238E27FC236}">
                <a16:creationId xmlns:a16="http://schemas.microsoft.com/office/drawing/2014/main" id="{59B5D1D6-C3F7-FC49-B35C-567D32AE207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3672933" y="5194112"/>
            <a:ext cx="2439459" cy="1481325"/>
          </a:xfrm>
          <a:prstGeom prst="rect">
            <a:avLst/>
          </a:prstGeom>
        </p:spPr>
      </p:pic>
      <p:sp>
        <p:nvSpPr>
          <p:cNvPr id="28" name="TextBox 27">
            <a:extLst>
              <a:ext uri="{FF2B5EF4-FFF2-40B4-BE49-F238E27FC236}">
                <a16:creationId xmlns:a16="http://schemas.microsoft.com/office/drawing/2014/main" id="{1CBF4E5C-A6CC-C54D-BBEB-B620C626804A}"/>
              </a:ext>
            </a:extLst>
          </p:cNvPr>
          <p:cNvSpPr txBox="1"/>
          <p:nvPr/>
        </p:nvSpPr>
        <p:spPr>
          <a:xfrm>
            <a:off x="3732682" y="5245278"/>
            <a:ext cx="958917" cy="276999"/>
          </a:xfrm>
          <a:prstGeom prst="rect">
            <a:avLst/>
          </a:prstGeom>
          <a:noFill/>
        </p:spPr>
        <p:txBody>
          <a:bodyPr wrap="none" rtlCol="0">
            <a:spAutoFit/>
          </a:bodyPr>
          <a:lstStyle/>
          <a:p>
            <a:r>
              <a:rPr lang="en-US" sz="1200">
                <a:solidFill>
                  <a:schemeClr val="bg1"/>
                </a:solidFill>
              </a:rPr>
              <a:t>San Jose, CA</a:t>
            </a:r>
          </a:p>
        </p:txBody>
      </p:sp>
      <p:pic>
        <p:nvPicPr>
          <p:cNvPr id="41" name="Picture 40" descr="A house covered in snow&#10;&#10;Description automatically generated">
            <a:extLst>
              <a:ext uri="{FF2B5EF4-FFF2-40B4-BE49-F238E27FC236}">
                <a16:creationId xmlns:a16="http://schemas.microsoft.com/office/drawing/2014/main" id="{A618C689-5524-6448-B39B-D8C03E0FDBC2}"/>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2066491" y="42988"/>
            <a:ext cx="2160740" cy="1560501"/>
          </a:xfrm>
          <a:prstGeom prst="rect">
            <a:avLst/>
          </a:prstGeom>
        </p:spPr>
      </p:pic>
      <p:sp>
        <p:nvSpPr>
          <p:cNvPr id="42" name="TextBox 41">
            <a:extLst>
              <a:ext uri="{FF2B5EF4-FFF2-40B4-BE49-F238E27FC236}">
                <a16:creationId xmlns:a16="http://schemas.microsoft.com/office/drawing/2014/main" id="{2A3451F3-CE9A-7B40-AE99-37538ED8FFF4}"/>
              </a:ext>
            </a:extLst>
          </p:cNvPr>
          <p:cNvSpPr txBox="1"/>
          <p:nvPr/>
        </p:nvSpPr>
        <p:spPr>
          <a:xfrm>
            <a:off x="2041339" y="1383502"/>
            <a:ext cx="1449436" cy="276999"/>
          </a:xfrm>
          <a:prstGeom prst="rect">
            <a:avLst/>
          </a:prstGeom>
          <a:noFill/>
        </p:spPr>
        <p:txBody>
          <a:bodyPr wrap="none" rtlCol="0">
            <a:spAutoFit/>
          </a:bodyPr>
          <a:lstStyle/>
          <a:p>
            <a:r>
              <a:rPr lang="en-US" sz="1200">
                <a:solidFill>
                  <a:schemeClr val="bg1"/>
                </a:solidFill>
              </a:rPr>
              <a:t>Bornholm, Denmark</a:t>
            </a:r>
          </a:p>
        </p:txBody>
      </p:sp>
    </p:spTree>
    <p:extLst>
      <p:ext uri="{BB962C8B-B14F-4D97-AF65-F5344CB8AC3E}">
        <p14:creationId xmlns:p14="http://schemas.microsoft.com/office/powerpoint/2010/main" val="3023329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683E6-271F-977C-0F9C-4DDF2CE90916}"/>
              </a:ext>
            </a:extLst>
          </p:cNvPr>
          <p:cNvSpPr>
            <a:spLocks noGrp="1"/>
          </p:cNvSpPr>
          <p:nvPr>
            <p:ph type="title"/>
          </p:nvPr>
        </p:nvSpPr>
        <p:spPr/>
        <p:txBody>
          <a:bodyPr/>
          <a:lstStyle/>
          <a:p>
            <a:endParaRPr lang="en-US"/>
          </a:p>
        </p:txBody>
      </p:sp>
      <p:pic>
        <p:nvPicPr>
          <p:cNvPr id="5" name="Content Placeholder 4" descr="A map of the world&#10;&#10;Description automatically generated with medium confidence">
            <a:extLst>
              <a:ext uri="{FF2B5EF4-FFF2-40B4-BE49-F238E27FC236}">
                <a16:creationId xmlns:a16="http://schemas.microsoft.com/office/drawing/2014/main" id="{FCCF4E99-1372-142B-7876-D31C62F578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114" y="269359"/>
            <a:ext cx="11018468" cy="5661883"/>
          </a:xfrm>
        </p:spPr>
      </p:pic>
    </p:spTree>
    <p:extLst>
      <p:ext uri="{BB962C8B-B14F-4D97-AF65-F5344CB8AC3E}">
        <p14:creationId xmlns:p14="http://schemas.microsoft.com/office/powerpoint/2010/main" val="2968315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44650EB1-D377-368B-5D66-2812738EF35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44"/>
          <a:stretch/>
        </p:blipFill>
        <p:spPr>
          <a:xfrm>
            <a:off x="20" y="10"/>
            <a:ext cx="12191980" cy="6857990"/>
          </a:xfrm>
          <a:noFill/>
        </p:spPr>
      </p:pic>
    </p:spTree>
    <p:extLst>
      <p:ext uri="{BB962C8B-B14F-4D97-AF65-F5344CB8AC3E}">
        <p14:creationId xmlns:p14="http://schemas.microsoft.com/office/powerpoint/2010/main" val="3117852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CAE7D-5089-FE49-8E0F-72E8CD6AF0F5}"/>
              </a:ext>
            </a:extLst>
          </p:cNvPr>
          <p:cNvSpPr>
            <a:spLocks noGrp="1"/>
          </p:cNvSpPr>
          <p:nvPr>
            <p:ph type="title"/>
          </p:nvPr>
        </p:nvSpPr>
        <p:spPr/>
        <p:txBody>
          <a:bodyPr>
            <a:normAutofit/>
          </a:bodyPr>
          <a:lstStyle/>
          <a:p>
            <a:r>
              <a:rPr lang="en-US">
                <a:solidFill>
                  <a:schemeClr val="accent1"/>
                </a:solidFill>
              </a:rPr>
              <a:t>Value (Revenue) Proposition</a:t>
            </a:r>
          </a:p>
        </p:txBody>
      </p:sp>
      <p:sp>
        <p:nvSpPr>
          <p:cNvPr id="3" name="Content Placeholder 2">
            <a:extLst>
              <a:ext uri="{FF2B5EF4-FFF2-40B4-BE49-F238E27FC236}">
                <a16:creationId xmlns:a16="http://schemas.microsoft.com/office/drawing/2014/main" id="{C1CDCB0D-B76F-8E40-B4C5-7B36372A69D7}"/>
              </a:ext>
            </a:extLst>
          </p:cNvPr>
          <p:cNvSpPr>
            <a:spLocks noGrp="1"/>
          </p:cNvSpPr>
          <p:nvPr>
            <p:ph idx="1"/>
          </p:nvPr>
        </p:nvSpPr>
        <p:spPr/>
        <p:txBody>
          <a:bodyPr>
            <a:normAutofit/>
          </a:bodyPr>
          <a:lstStyle/>
          <a:p>
            <a:pPr marL="0" indent="0">
              <a:buNone/>
            </a:pPr>
            <a:endParaRPr lang="en-US" sz="2000" b="1"/>
          </a:p>
          <a:p>
            <a:pPr marL="0" indent="0">
              <a:buNone/>
            </a:pPr>
            <a:endParaRPr lang="en-US" sz="2000" b="1"/>
          </a:p>
          <a:p>
            <a:pPr marL="0" indent="0">
              <a:buNone/>
            </a:pPr>
            <a:r>
              <a:rPr lang="en-US" sz="2000">
                <a:latin typeface="Georgia" panose="02040502050405020303" pitchFamily="18" charset="0"/>
              </a:rPr>
              <a:t>Smart Charging</a:t>
            </a:r>
          </a:p>
        </p:txBody>
      </p:sp>
      <p:sp>
        <p:nvSpPr>
          <p:cNvPr id="4" name="Content Placeholder 2">
            <a:extLst>
              <a:ext uri="{FF2B5EF4-FFF2-40B4-BE49-F238E27FC236}">
                <a16:creationId xmlns:a16="http://schemas.microsoft.com/office/drawing/2014/main" id="{9A950410-54FF-0D4D-A0F8-0730FDD38050}"/>
              </a:ext>
            </a:extLst>
          </p:cNvPr>
          <p:cNvSpPr txBox="1">
            <a:spLocks/>
          </p:cNvSpPr>
          <p:nvPr/>
        </p:nvSpPr>
        <p:spPr>
          <a:xfrm>
            <a:off x="838200" y="3112418"/>
            <a:ext cx="2918504" cy="376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Regular"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Regular"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Regular"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Regular"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Regular"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a:ln>
                  <a:noFill/>
                </a:ln>
                <a:solidFill>
                  <a:srgbClr val="000000"/>
                </a:solidFill>
                <a:effectLst/>
                <a:uLnTx/>
                <a:uFillTx/>
                <a:latin typeface="Georgia" panose="02040502050405020303" pitchFamily="18" charset="0"/>
              </a:rPr>
              <a:t>V1G</a:t>
            </a:r>
          </a:p>
        </p:txBody>
      </p:sp>
      <p:sp>
        <p:nvSpPr>
          <p:cNvPr id="5" name="Content Placeholder 2">
            <a:extLst>
              <a:ext uri="{FF2B5EF4-FFF2-40B4-BE49-F238E27FC236}">
                <a16:creationId xmlns:a16="http://schemas.microsoft.com/office/drawing/2014/main" id="{F2B76A59-B821-4D45-AEA5-3BD93C85C2CC}"/>
              </a:ext>
            </a:extLst>
          </p:cNvPr>
          <p:cNvSpPr txBox="1">
            <a:spLocks/>
          </p:cNvSpPr>
          <p:nvPr/>
        </p:nvSpPr>
        <p:spPr>
          <a:xfrm>
            <a:off x="838596" y="3999694"/>
            <a:ext cx="1551841" cy="38570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Regular"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Regular"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Regular"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Regular"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Regular"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a:ln>
                  <a:noFill/>
                </a:ln>
                <a:solidFill>
                  <a:srgbClr val="000000"/>
                </a:solidFill>
                <a:effectLst/>
                <a:uLnTx/>
                <a:uFillTx/>
                <a:latin typeface="Georgia" panose="02040502050405020303" pitchFamily="18" charset="0"/>
              </a:rPr>
              <a:t>V2H / V2B</a:t>
            </a:r>
          </a:p>
        </p:txBody>
      </p:sp>
      <p:sp>
        <p:nvSpPr>
          <p:cNvPr id="6" name="Content Placeholder 2">
            <a:extLst>
              <a:ext uri="{FF2B5EF4-FFF2-40B4-BE49-F238E27FC236}">
                <a16:creationId xmlns:a16="http://schemas.microsoft.com/office/drawing/2014/main" id="{D9169113-BCC6-0842-88B5-4CFF76E0A7BE}"/>
              </a:ext>
            </a:extLst>
          </p:cNvPr>
          <p:cNvSpPr txBox="1">
            <a:spLocks/>
          </p:cNvSpPr>
          <p:nvPr/>
        </p:nvSpPr>
        <p:spPr>
          <a:xfrm>
            <a:off x="797120" y="5145575"/>
            <a:ext cx="816527" cy="30994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Regular"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Regular"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Regular"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Regular"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Regular"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u="none" strike="noStrike" kern="1200" cap="none" spc="0" normalizeH="0" baseline="0" noProof="0">
                <a:ln>
                  <a:noFill/>
                </a:ln>
                <a:solidFill>
                  <a:srgbClr val="000000"/>
                </a:solidFill>
                <a:effectLst/>
                <a:uLnTx/>
                <a:uFillTx/>
                <a:latin typeface="Georgia" panose="02040502050405020303" pitchFamily="18" charset="0"/>
              </a:rPr>
              <a:t>V2G</a:t>
            </a:r>
          </a:p>
        </p:txBody>
      </p:sp>
      <p:sp>
        <p:nvSpPr>
          <p:cNvPr id="11" name="Content Placeholder 2">
            <a:extLst>
              <a:ext uri="{FF2B5EF4-FFF2-40B4-BE49-F238E27FC236}">
                <a16:creationId xmlns:a16="http://schemas.microsoft.com/office/drawing/2014/main" id="{E8EBD089-3664-3742-BB48-C327206E81FA}"/>
              </a:ext>
            </a:extLst>
          </p:cNvPr>
          <p:cNvSpPr txBox="1">
            <a:spLocks/>
          </p:cNvSpPr>
          <p:nvPr/>
        </p:nvSpPr>
        <p:spPr>
          <a:xfrm>
            <a:off x="9240095" y="2003595"/>
            <a:ext cx="2281345" cy="3784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Regular"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Regular"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Regular"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Regular"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Regular"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u="sng" strike="noStrike" kern="1200" cap="none" spc="0" normalizeH="0" baseline="0" noProof="0">
                <a:ln>
                  <a:noFill/>
                </a:ln>
                <a:solidFill>
                  <a:srgbClr val="000000"/>
                </a:solidFill>
                <a:effectLst/>
                <a:uLnTx/>
                <a:uFillTx/>
                <a:latin typeface="Georgia" panose="02040502050405020303" pitchFamily="18" charset="0"/>
              </a:rPr>
              <a:t>Value Proposition</a:t>
            </a:r>
          </a:p>
        </p:txBody>
      </p:sp>
      <p:pic>
        <p:nvPicPr>
          <p:cNvPr id="16" name="Picture 15">
            <a:extLst>
              <a:ext uri="{FF2B5EF4-FFF2-40B4-BE49-F238E27FC236}">
                <a16:creationId xmlns:a16="http://schemas.microsoft.com/office/drawing/2014/main" id="{504FBEFF-255B-D84B-AA52-55AABF6937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7752" y="4264481"/>
            <a:ext cx="1800712" cy="673382"/>
          </a:xfrm>
          <a:prstGeom prst="rect">
            <a:avLst/>
          </a:prstGeom>
        </p:spPr>
      </p:pic>
      <p:pic>
        <p:nvPicPr>
          <p:cNvPr id="17" name="Picture 16">
            <a:extLst>
              <a:ext uri="{FF2B5EF4-FFF2-40B4-BE49-F238E27FC236}">
                <a16:creationId xmlns:a16="http://schemas.microsoft.com/office/drawing/2014/main" id="{45ABABDF-EA2C-6F42-A4BD-7404D7071A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60060" y="5246917"/>
            <a:ext cx="1750754" cy="755463"/>
          </a:xfrm>
          <a:prstGeom prst="rect">
            <a:avLst/>
          </a:prstGeom>
        </p:spPr>
      </p:pic>
      <p:sp>
        <p:nvSpPr>
          <p:cNvPr id="18" name="Left-Right Arrow 17">
            <a:extLst>
              <a:ext uri="{FF2B5EF4-FFF2-40B4-BE49-F238E27FC236}">
                <a16:creationId xmlns:a16="http://schemas.microsoft.com/office/drawing/2014/main" id="{327EB944-FB64-8943-92BB-9B07F59BF5E8}"/>
              </a:ext>
            </a:extLst>
          </p:cNvPr>
          <p:cNvSpPr/>
          <p:nvPr/>
        </p:nvSpPr>
        <p:spPr>
          <a:xfrm>
            <a:off x="4720700" y="5300546"/>
            <a:ext cx="1663516" cy="669032"/>
          </a:xfrm>
          <a:prstGeom prst="lef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Utility Interconnection</a:t>
            </a:r>
          </a:p>
        </p:txBody>
      </p:sp>
      <p:pic>
        <p:nvPicPr>
          <p:cNvPr id="19" name="Picture 18">
            <a:extLst>
              <a:ext uri="{FF2B5EF4-FFF2-40B4-BE49-F238E27FC236}">
                <a16:creationId xmlns:a16="http://schemas.microsoft.com/office/drawing/2014/main" id="{94DD42AC-39B5-B747-87B1-BCE1E2F115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4511" y="5110768"/>
            <a:ext cx="438254" cy="1005883"/>
          </a:xfrm>
          <a:prstGeom prst="rect">
            <a:avLst/>
          </a:prstGeom>
        </p:spPr>
      </p:pic>
      <p:pic>
        <p:nvPicPr>
          <p:cNvPr id="20" name="Picture 19">
            <a:extLst>
              <a:ext uri="{FF2B5EF4-FFF2-40B4-BE49-F238E27FC236}">
                <a16:creationId xmlns:a16="http://schemas.microsoft.com/office/drawing/2014/main" id="{88403B2A-6B20-414B-8F02-B2E8D49621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2259" y="4133604"/>
            <a:ext cx="571626" cy="811339"/>
          </a:xfrm>
          <a:prstGeom prst="rect">
            <a:avLst/>
          </a:prstGeom>
        </p:spPr>
      </p:pic>
      <p:sp>
        <p:nvSpPr>
          <p:cNvPr id="21" name="Left-Right Arrow 20">
            <a:extLst>
              <a:ext uri="{FF2B5EF4-FFF2-40B4-BE49-F238E27FC236}">
                <a16:creationId xmlns:a16="http://schemas.microsoft.com/office/drawing/2014/main" id="{7F8EE5B0-E408-AD44-8385-1A1756E2A066}"/>
              </a:ext>
            </a:extLst>
          </p:cNvPr>
          <p:cNvSpPr/>
          <p:nvPr/>
        </p:nvSpPr>
        <p:spPr>
          <a:xfrm>
            <a:off x="4731458" y="4279771"/>
            <a:ext cx="1609267" cy="572374"/>
          </a:xfrm>
          <a:prstGeom prst="lef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Left Arrow 21">
            <a:extLst>
              <a:ext uri="{FF2B5EF4-FFF2-40B4-BE49-F238E27FC236}">
                <a16:creationId xmlns:a16="http://schemas.microsoft.com/office/drawing/2014/main" id="{C13DB529-24D3-194F-BB70-A3E35D12DC85}"/>
              </a:ext>
            </a:extLst>
          </p:cNvPr>
          <p:cNvSpPr/>
          <p:nvPr/>
        </p:nvSpPr>
        <p:spPr>
          <a:xfrm flipH="1">
            <a:off x="4895486" y="3271619"/>
            <a:ext cx="1401480" cy="549316"/>
          </a:xfrm>
          <a:prstGeom prst="lef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Left Arrow 22">
            <a:extLst>
              <a:ext uri="{FF2B5EF4-FFF2-40B4-BE49-F238E27FC236}">
                <a16:creationId xmlns:a16="http://schemas.microsoft.com/office/drawing/2014/main" id="{2CAE87F9-ADB6-F44E-95AA-6B1D02175BB7}"/>
              </a:ext>
            </a:extLst>
          </p:cNvPr>
          <p:cNvSpPr/>
          <p:nvPr/>
        </p:nvSpPr>
        <p:spPr>
          <a:xfrm flipH="1">
            <a:off x="4906243" y="2444682"/>
            <a:ext cx="1380691" cy="497540"/>
          </a:xfrm>
          <a:prstGeom prst="leftArrow">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8E0533A9-C501-D442-9DE1-7800102953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82893" y="2240172"/>
            <a:ext cx="530992" cy="753666"/>
          </a:xfrm>
          <a:prstGeom prst="rect">
            <a:avLst/>
          </a:prstGeom>
        </p:spPr>
      </p:pic>
      <p:sp>
        <p:nvSpPr>
          <p:cNvPr id="26" name="Content Placeholder 4">
            <a:extLst>
              <a:ext uri="{FF2B5EF4-FFF2-40B4-BE49-F238E27FC236}">
                <a16:creationId xmlns:a16="http://schemas.microsoft.com/office/drawing/2014/main" id="{B15C9F0E-3D33-4A49-9B3D-9A1A85EFA9D6}"/>
              </a:ext>
            </a:extLst>
          </p:cNvPr>
          <p:cNvSpPr txBox="1">
            <a:spLocks/>
          </p:cNvSpPr>
          <p:nvPr/>
        </p:nvSpPr>
        <p:spPr>
          <a:xfrm>
            <a:off x="757026" y="1153377"/>
            <a:ext cx="10515600" cy="79677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Regular"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Regular"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Regular"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Regular"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Regular"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u="none" strike="noStrike" kern="1200" cap="none" spc="0" normalizeH="0" baseline="0" noProof="0">
                <a:ln>
                  <a:noFill/>
                </a:ln>
                <a:solidFill>
                  <a:srgbClr val="000000"/>
                </a:solidFill>
                <a:effectLst/>
                <a:uLnTx/>
                <a:uFillTx/>
                <a:latin typeface="Georgia" panose="02040502050405020303" pitchFamily="18" charset="0"/>
              </a:rPr>
              <a:t>Nuvve is capable of providing all levels of Vehicle Grid Integration, including V2G, providing revenues from grid services</a:t>
            </a:r>
            <a:r>
              <a:rPr lang="en-US" sz="2400">
                <a:solidFill>
                  <a:srgbClr val="000000"/>
                </a:solidFill>
                <a:latin typeface="Georgia" panose="02040502050405020303" pitchFamily="18" charset="0"/>
              </a:rPr>
              <a:t> and u</a:t>
            </a:r>
            <a:r>
              <a:rPr kumimoji="0" lang="en-US" sz="2400" u="none" strike="noStrike" kern="1200" cap="none" spc="0" normalizeH="0" baseline="0" noProof="0">
                <a:ln>
                  <a:noFill/>
                </a:ln>
                <a:solidFill>
                  <a:srgbClr val="000000"/>
                </a:solidFill>
                <a:effectLst/>
                <a:uLnTx/>
                <a:uFillTx/>
                <a:latin typeface="Georgia" panose="02040502050405020303" pitchFamily="18" charset="0"/>
              </a:rPr>
              <a:t>utility bill savings behind the meter. </a:t>
            </a:r>
          </a:p>
        </p:txBody>
      </p:sp>
      <p:sp>
        <p:nvSpPr>
          <p:cNvPr id="29" name="Rectangle 28">
            <a:extLst>
              <a:ext uri="{FF2B5EF4-FFF2-40B4-BE49-F238E27FC236}">
                <a16:creationId xmlns:a16="http://schemas.microsoft.com/office/drawing/2014/main" id="{C092322B-9F34-214E-8F20-7198723DD47A}"/>
              </a:ext>
            </a:extLst>
          </p:cNvPr>
          <p:cNvSpPr/>
          <p:nvPr/>
        </p:nvSpPr>
        <p:spPr>
          <a:xfrm>
            <a:off x="798510" y="5347079"/>
            <a:ext cx="341812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000000"/>
                </a:solidFill>
                <a:effectLst/>
                <a:uLnTx/>
                <a:uFillTx/>
                <a:latin typeface="Georgia" panose="02040502050405020303" pitchFamily="18" charset="0"/>
              </a:rPr>
              <a:t>Interconnected energy storage that can respond to fast grid signals and participate in energy markets</a:t>
            </a:r>
          </a:p>
        </p:txBody>
      </p:sp>
      <p:sp>
        <p:nvSpPr>
          <p:cNvPr id="30" name="Rectangle 29">
            <a:extLst>
              <a:ext uri="{FF2B5EF4-FFF2-40B4-BE49-F238E27FC236}">
                <a16:creationId xmlns:a16="http://schemas.microsoft.com/office/drawing/2014/main" id="{5403B9A6-81EF-084C-9262-83EBD81091C3}"/>
              </a:ext>
            </a:extLst>
          </p:cNvPr>
          <p:cNvSpPr/>
          <p:nvPr/>
        </p:nvSpPr>
        <p:spPr>
          <a:xfrm>
            <a:off x="794583" y="4279771"/>
            <a:ext cx="324970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000000"/>
                </a:solidFill>
                <a:effectLst/>
                <a:uLnTx/>
                <a:uFillTx/>
                <a:latin typeface="Georgia" panose="02040502050405020303" pitchFamily="18" charset="0"/>
              </a:rPr>
              <a:t>Bi-directional capable, connected to buildings, able to respond to tariff signals.</a:t>
            </a:r>
          </a:p>
        </p:txBody>
      </p:sp>
      <p:sp>
        <p:nvSpPr>
          <p:cNvPr id="31" name="Rectangle 30">
            <a:extLst>
              <a:ext uri="{FF2B5EF4-FFF2-40B4-BE49-F238E27FC236}">
                <a16:creationId xmlns:a16="http://schemas.microsoft.com/office/drawing/2014/main" id="{03343347-A102-314E-8AFC-23FA6E83C45A}"/>
              </a:ext>
            </a:extLst>
          </p:cNvPr>
          <p:cNvSpPr/>
          <p:nvPr/>
        </p:nvSpPr>
        <p:spPr>
          <a:xfrm>
            <a:off x="838201" y="3361803"/>
            <a:ext cx="320405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000000"/>
                </a:solidFill>
                <a:effectLst/>
                <a:uLnTx/>
                <a:uFillTx/>
                <a:latin typeface="Georgia" panose="02040502050405020303" pitchFamily="18" charset="0"/>
              </a:rPr>
              <a:t>Dynamic charge rate based on external signals</a:t>
            </a:r>
          </a:p>
        </p:txBody>
      </p:sp>
      <p:sp>
        <p:nvSpPr>
          <p:cNvPr id="32" name="Rectangle 31">
            <a:extLst>
              <a:ext uri="{FF2B5EF4-FFF2-40B4-BE49-F238E27FC236}">
                <a16:creationId xmlns:a16="http://schemas.microsoft.com/office/drawing/2014/main" id="{E714DB6B-E0E8-8F42-AE20-58358162049A}"/>
              </a:ext>
            </a:extLst>
          </p:cNvPr>
          <p:cNvSpPr/>
          <p:nvPr/>
        </p:nvSpPr>
        <p:spPr>
          <a:xfrm>
            <a:off x="815377" y="2492520"/>
            <a:ext cx="324970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Georgia" panose="02040502050405020303" pitchFamily="18" charset="0"/>
              </a:rPr>
              <a:t>Binary Stop/Start charge at scheduled times</a:t>
            </a:r>
          </a:p>
        </p:txBody>
      </p:sp>
      <p:pic>
        <p:nvPicPr>
          <p:cNvPr id="33" name="Picture 32">
            <a:extLst>
              <a:ext uri="{FF2B5EF4-FFF2-40B4-BE49-F238E27FC236}">
                <a16:creationId xmlns:a16="http://schemas.microsoft.com/office/drawing/2014/main" id="{DEF3C2BA-7707-E240-AEBB-966734D31A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43129" y="3000789"/>
            <a:ext cx="438254" cy="1005883"/>
          </a:xfrm>
          <a:prstGeom prst="rect">
            <a:avLst/>
          </a:prstGeom>
        </p:spPr>
      </p:pic>
      <p:cxnSp>
        <p:nvCxnSpPr>
          <p:cNvPr id="14" name="Straight Connector 13">
            <a:extLst>
              <a:ext uri="{FF2B5EF4-FFF2-40B4-BE49-F238E27FC236}">
                <a16:creationId xmlns:a16="http://schemas.microsoft.com/office/drawing/2014/main" id="{7198408B-B9E3-9941-9884-7F0109EADA8C}"/>
              </a:ext>
            </a:extLst>
          </p:cNvPr>
          <p:cNvCxnSpPr>
            <a:cxnSpLocks/>
          </p:cNvCxnSpPr>
          <p:nvPr/>
        </p:nvCxnSpPr>
        <p:spPr>
          <a:xfrm>
            <a:off x="848239" y="3998736"/>
            <a:ext cx="10775312" cy="27129"/>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C724BC-0973-4343-A8F8-BF4CDCBEAABD}"/>
              </a:ext>
            </a:extLst>
          </p:cNvPr>
          <p:cNvCxnSpPr>
            <a:cxnSpLocks/>
          </p:cNvCxnSpPr>
          <p:nvPr/>
        </p:nvCxnSpPr>
        <p:spPr>
          <a:xfrm>
            <a:off x="838200" y="5122744"/>
            <a:ext cx="11049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F2D8496-7D5D-854E-8874-70B5D2047FA5}"/>
              </a:ext>
            </a:extLst>
          </p:cNvPr>
          <p:cNvCxnSpPr>
            <a:cxnSpLocks/>
          </p:cNvCxnSpPr>
          <p:nvPr/>
        </p:nvCxnSpPr>
        <p:spPr>
          <a:xfrm>
            <a:off x="838200" y="3097754"/>
            <a:ext cx="10785351" cy="0"/>
          </a:xfrm>
          <a:prstGeom prst="line">
            <a:avLst/>
          </a:prstGeom>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8517D8AE-C2C0-B945-8697-4DED4D89353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89843" y="3261821"/>
            <a:ext cx="1720971" cy="710836"/>
          </a:xfrm>
          <a:prstGeom prst="rect">
            <a:avLst/>
          </a:prstGeom>
        </p:spPr>
      </p:pic>
      <p:pic>
        <p:nvPicPr>
          <p:cNvPr id="41" name="Picture 40">
            <a:extLst>
              <a:ext uri="{FF2B5EF4-FFF2-40B4-BE49-F238E27FC236}">
                <a16:creationId xmlns:a16="http://schemas.microsoft.com/office/drawing/2014/main" id="{DE935A85-AD2C-0542-AC6B-30C4258D60E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72101" y="2352142"/>
            <a:ext cx="1738713" cy="718164"/>
          </a:xfrm>
          <a:prstGeom prst="rect">
            <a:avLst/>
          </a:prstGeom>
        </p:spPr>
      </p:pic>
      <p:sp>
        <p:nvSpPr>
          <p:cNvPr id="7" name="Trapezoid 6">
            <a:extLst>
              <a:ext uri="{FF2B5EF4-FFF2-40B4-BE49-F238E27FC236}">
                <a16:creationId xmlns:a16="http://schemas.microsoft.com/office/drawing/2014/main" id="{7B220D5B-787B-7C41-BAF3-E7882C764828}"/>
              </a:ext>
            </a:extLst>
          </p:cNvPr>
          <p:cNvSpPr/>
          <p:nvPr/>
        </p:nvSpPr>
        <p:spPr>
          <a:xfrm>
            <a:off x="8681421" y="5168481"/>
            <a:ext cx="3205779" cy="969762"/>
          </a:xfrm>
          <a:prstGeom prst="trapezoid">
            <a:avLst>
              <a:gd name="adj" fmla="val 443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Trapezoid 41">
            <a:extLst>
              <a:ext uri="{FF2B5EF4-FFF2-40B4-BE49-F238E27FC236}">
                <a16:creationId xmlns:a16="http://schemas.microsoft.com/office/drawing/2014/main" id="{F1B7BFF4-2612-3349-9E57-1BD64C8DD912}"/>
              </a:ext>
            </a:extLst>
          </p:cNvPr>
          <p:cNvSpPr/>
          <p:nvPr/>
        </p:nvSpPr>
        <p:spPr>
          <a:xfrm>
            <a:off x="9100969" y="4078023"/>
            <a:ext cx="2406585" cy="1003353"/>
          </a:xfrm>
          <a:prstGeom prst="trapezoid">
            <a:avLst>
              <a:gd name="adj" fmla="val 41135"/>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Trapezoid 42">
            <a:extLst>
              <a:ext uri="{FF2B5EF4-FFF2-40B4-BE49-F238E27FC236}">
                <a16:creationId xmlns:a16="http://schemas.microsoft.com/office/drawing/2014/main" id="{F6425B7C-DEFF-8545-B288-630CA9E43B20}"/>
              </a:ext>
            </a:extLst>
          </p:cNvPr>
          <p:cNvSpPr/>
          <p:nvPr/>
        </p:nvSpPr>
        <p:spPr>
          <a:xfrm>
            <a:off x="9531273" y="3138896"/>
            <a:ext cx="1538345" cy="832707"/>
          </a:xfrm>
          <a:prstGeom prst="trapezoid">
            <a:avLst>
              <a:gd name="adj" fmla="val 44352"/>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Trapezoid 43">
            <a:extLst>
              <a:ext uri="{FF2B5EF4-FFF2-40B4-BE49-F238E27FC236}">
                <a16:creationId xmlns:a16="http://schemas.microsoft.com/office/drawing/2014/main" id="{5AF60702-4A35-9C47-A48B-F3E82AE24EFC}"/>
              </a:ext>
            </a:extLst>
          </p:cNvPr>
          <p:cNvSpPr/>
          <p:nvPr/>
        </p:nvSpPr>
        <p:spPr>
          <a:xfrm>
            <a:off x="9918550" y="2433665"/>
            <a:ext cx="720797" cy="614922"/>
          </a:xfrm>
          <a:prstGeom prst="trapezoid">
            <a:avLst>
              <a:gd name="adj" fmla="val 44352"/>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39FF9F9-6774-9949-868E-A8CD55623740}"/>
              </a:ext>
            </a:extLst>
          </p:cNvPr>
          <p:cNvSpPr txBox="1"/>
          <p:nvPr/>
        </p:nvSpPr>
        <p:spPr>
          <a:xfrm>
            <a:off x="9958776" y="2722478"/>
            <a:ext cx="76014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rgbClr val="000000"/>
                </a:solidFill>
                <a:effectLst/>
                <a:uLnTx/>
                <a:uFillTx/>
                <a:latin typeface="Georgia" panose="02040502050405020303" pitchFamily="18" charset="0"/>
              </a:rPr>
              <a:t>TOU</a:t>
            </a:r>
            <a:r>
              <a:rPr kumimoji="0" lang="en-US" sz="1400" u="none" strike="noStrike" kern="1200" cap="none" spc="0" normalizeH="0" baseline="30000" noProof="0">
                <a:ln>
                  <a:noFill/>
                </a:ln>
                <a:solidFill>
                  <a:srgbClr val="000000"/>
                </a:solidFill>
                <a:effectLst/>
                <a:uLnTx/>
                <a:uFillTx/>
                <a:latin typeface="Georgia" panose="02040502050405020303" pitchFamily="18" charset="0"/>
              </a:rPr>
              <a:t>(1)</a:t>
            </a:r>
            <a:endParaRPr kumimoji="0" lang="en-US" sz="1800" u="none" strike="noStrike" kern="1200" cap="none" spc="0" normalizeH="0" baseline="30000" noProof="0">
              <a:ln>
                <a:noFill/>
              </a:ln>
              <a:solidFill>
                <a:srgbClr val="000000"/>
              </a:solidFill>
              <a:effectLst/>
              <a:uLnTx/>
              <a:uFillTx/>
              <a:latin typeface="Georgia" panose="02040502050405020303" pitchFamily="18" charset="0"/>
            </a:endParaRPr>
          </a:p>
        </p:txBody>
      </p:sp>
      <p:sp>
        <p:nvSpPr>
          <p:cNvPr id="45" name="TextBox 44">
            <a:extLst>
              <a:ext uri="{FF2B5EF4-FFF2-40B4-BE49-F238E27FC236}">
                <a16:creationId xmlns:a16="http://schemas.microsoft.com/office/drawing/2014/main" id="{7504175F-2B46-DE4E-A918-94EB5B2E12E8}"/>
              </a:ext>
            </a:extLst>
          </p:cNvPr>
          <p:cNvSpPr txBox="1"/>
          <p:nvPr/>
        </p:nvSpPr>
        <p:spPr>
          <a:xfrm>
            <a:off x="9619146" y="3287875"/>
            <a:ext cx="13744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000000"/>
                </a:solidFill>
                <a:effectLst/>
                <a:uLnTx/>
                <a:uFillTx/>
                <a:latin typeface="Georgia" panose="02040502050405020303" pitchFamily="18" charset="0"/>
              </a:rPr>
              <a:t>Demand Response</a:t>
            </a:r>
          </a:p>
        </p:txBody>
      </p:sp>
      <p:sp>
        <p:nvSpPr>
          <p:cNvPr id="46" name="TextBox 45">
            <a:extLst>
              <a:ext uri="{FF2B5EF4-FFF2-40B4-BE49-F238E27FC236}">
                <a16:creationId xmlns:a16="http://schemas.microsoft.com/office/drawing/2014/main" id="{0EA201E1-41DB-B144-B386-555461B3C7BD}"/>
              </a:ext>
            </a:extLst>
          </p:cNvPr>
          <p:cNvSpPr txBox="1"/>
          <p:nvPr/>
        </p:nvSpPr>
        <p:spPr>
          <a:xfrm>
            <a:off x="9240094" y="4118034"/>
            <a:ext cx="22813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000000"/>
                </a:solidFill>
                <a:effectLst/>
                <a:uLnTx/>
                <a:uFillTx/>
                <a:latin typeface="Georgia" panose="02040502050405020303" pitchFamily="18" charset="0"/>
              </a:rPr>
              <a:t>Demand Charge Management, Emergency Back-up</a:t>
            </a:r>
          </a:p>
        </p:txBody>
      </p:sp>
      <p:sp>
        <p:nvSpPr>
          <p:cNvPr id="47" name="TextBox 46">
            <a:extLst>
              <a:ext uri="{FF2B5EF4-FFF2-40B4-BE49-F238E27FC236}">
                <a16:creationId xmlns:a16="http://schemas.microsoft.com/office/drawing/2014/main" id="{73CA38ED-25CC-614E-B28B-353A00E2A708}"/>
              </a:ext>
            </a:extLst>
          </p:cNvPr>
          <p:cNvSpPr txBox="1"/>
          <p:nvPr/>
        </p:nvSpPr>
        <p:spPr>
          <a:xfrm>
            <a:off x="8881734" y="5266257"/>
            <a:ext cx="291940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latin typeface="Georgia" panose="02040502050405020303" pitchFamily="18" charset="0"/>
              </a:rPr>
              <a:t>Wholesale Energy Market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0000"/>
                </a:solidFill>
                <a:latin typeface="Georgia" panose="02040502050405020303" pitchFamily="18" charset="0"/>
              </a:rPr>
              <a:t>(Ancillary, Capacity, Energy)</a:t>
            </a:r>
          </a:p>
        </p:txBody>
      </p:sp>
      <p:sp>
        <p:nvSpPr>
          <p:cNvPr id="36" name="テキスト ボックス 2">
            <a:extLst>
              <a:ext uri="{FF2B5EF4-FFF2-40B4-BE49-F238E27FC236}">
                <a16:creationId xmlns:a16="http://schemas.microsoft.com/office/drawing/2014/main" id="{B569D82C-DBF9-4730-9CEC-EC9585488A22}"/>
              </a:ext>
            </a:extLst>
          </p:cNvPr>
          <p:cNvSpPr txBox="1"/>
          <p:nvPr/>
        </p:nvSpPr>
        <p:spPr>
          <a:xfrm>
            <a:off x="719431" y="6412830"/>
            <a:ext cx="2265610" cy="353943"/>
          </a:xfrm>
          <a:prstGeom prst="rect">
            <a:avLst/>
          </a:prstGeom>
          <a:noFill/>
        </p:spPr>
        <p:txBody>
          <a:bodyPr wrap="square" rtlCol="0">
            <a:spAutoFit/>
          </a:bodyPr>
          <a:lstStyle/>
          <a:p>
            <a:pPr marL="228600" indent="-228600">
              <a:buAutoNum type="arabicParenBoth"/>
            </a:pPr>
            <a:r>
              <a:rPr lang="en-US" sz="800">
                <a:solidFill>
                  <a:schemeClr val="tx1">
                    <a:lumMod val="50000"/>
                    <a:lumOff val="50000"/>
                  </a:schemeClr>
                </a:solidFill>
              </a:rPr>
              <a:t>TOU = Time of Use Optimization</a:t>
            </a:r>
          </a:p>
          <a:p>
            <a:pPr marL="228600" indent="-228600">
              <a:buAutoNum type="arabicParenBoth"/>
            </a:pPr>
            <a:endParaRPr lang="ja-US" sz="900">
              <a:solidFill>
                <a:schemeClr val="tx1">
                  <a:lumMod val="50000"/>
                  <a:lumOff val="50000"/>
                </a:schemeClr>
              </a:solidFill>
            </a:endParaRPr>
          </a:p>
        </p:txBody>
      </p:sp>
    </p:spTree>
    <p:extLst>
      <p:ext uri="{BB962C8B-B14F-4D97-AF65-F5344CB8AC3E}">
        <p14:creationId xmlns:p14="http://schemas.microsoft.com/office/powerpoint/2010/main" val="1349527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E5D80-8873-F421-A2DE-89A1D11AD55C}"/>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50D08758-8B04-6BC1-E13C-8EB16EA81E4C}"/>
              </a:ext>
            </a:extLst>
          </p:cNvPr>
          <p:cNvSpPr>
            <a:spLocks noGrp="1"/>
          </p:cNvSpPr>
          <p:nvPr>
            <p:ph idx="1"/>
          </p:nvPr>
        </p:nvSpPr>
        <p:spPr/>
        <p:txBody>
          <a:bodyPr vert="horz" lIns="91440" tIns="45720" rIns="91440" bIns="45720" rtlCol="0" anchor="t">
            <a:normAutofit/>
          </a:bodyPr>
          <a:lstStyle/>
          <a:p>
            <a:r>
              <a:rPr lang="en-US">
                <a:latin typeface="Georgia"/>
              </a:rPr>
              <a:t>Nuvve Introduction</a:t>
            </a:r>
          </a:p>
          <a:p>
            <a:r>
              <a:rPr lang="en-US" err="1">
                <a:latin typeface="Georgia"/>
              </a:rPr>
              <a:t>Nuvve’s</a:t>
            </a:r>
            <a:r>
              <a:rPr lang="en-US">
                <a:latin typeface="Georgia"/>
              </a:rPr>
              <a:t> Mission</a:t>
            </a:r>
          </a:p>
          <a:p>
            <a:r>
              <a:rPr lang="en-US">
                <a:latin typeface="Georgia"/>
              </a:rPr>
              <a:t>Bi-directional Solution</a:t>
            </a:r>
          </a:p>
          <a:p>
            <a:r>
              <a:rPr lang="en-US" err="1">
                <a:latin typeface="Georgia"/>
              </a:rPr>
              <a:t>Nuvve's</a:t>
            </a:r>
            <a:r>
              <a:rPr lang="en-US">
                <a:latin typeface="Georgia"/>
              </a:rPr>
              <a:t> Platform &amp; Services</a:t>
            </a:r>
          </a:p>
          <a:p>
            <a:r>
              <a:rPr lang="en-US">
                <a:latin typeface="Georgia" panose="02040502050405020303" pitchFamily="18" charset="0"/>
              </a:rPr>
              <a:t>Cajon Valley Union School District- V2G Host site</a:t>
            </a:r>
          </a:p>
          <a:p>
            <a:r>
              <a:rPr lang="en-US">
                <a:latin typeface="Georgia" panose="02040502050405020303" pitchFamily="18" charset="0"/>
              </a:rPr>
              <a:t>ELRP Program Results</a:t>
            </a:r>
          </a:p>
          <a:p>
            <a:r>
              <a:rPr lang="en-US">
                <a:latin typeface="Georgia" panose="02040502050405020303" pitchFamily="18" charset="0"/>
              </a:rPr>
              <a:t>V2G &amp; Battery Health</a:t>
            </a:r>
            <a:endParaRPr lang="en-US">
              <a:latin typeface="Georgia"/>
            </a:endParaRPr>
          </a:p>
          <a:p>
            <a:r>
              <a:rPr lang="en-US">
                <a:latin typeface="Georgia"/>
              </a:rPr>
              <a:t>Q&amp;A</a:t>
            </a:r>
          </a:p>
          <a:p>
            <a:pPr marL="0" indent="0">
              <a:buNone/>
            </a:pPr>
            <a:endParaRPr lang="en-US"/>
          </a:p>
        </p:txBody>
      </p:sp>
    </p:spTree>
    <p:extLst>
      <p:ext uri="{BB962C8B-B14F-4D97-AF65-F5344CB8AC3E}">
        <p14:creationId xmlns:p14="http://schemas.microsoft.com/office/powerpoint/2010/main" val="44854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CCCB14-0CC4-2C5E-3D42-5D03871971D9}"/>
              </a:ext>
            </a:extLst>
          </p:cNvPr>
          <p:cNvSpPr>
            <a:spLocks noGrp="1"/>
          </p:cNvSpPr>
          <p:nvPr>
            <p:ph type="title"/>
          </p:nvPr>
        </p:nvSpPr>
        <p:spPr>
          <a:xfrm>
            <a:off x="838200" y="0"/>
            <a:ext cx="10515600" cy="1325563"/>
          </a:xfrm>
        </p:spPr>
        <p:txBody>
          <a:bodyPr anchor="ctr">
            <a:normAutofit/>
          </a:bodyPr>
          <a:lstStyle/>
          <a:p>
            <a:r>
              <a:rPr lang="en-US" sz="3600" dirty="0"/>
              <a:t>California Heat Wave Impact On The Grid</a:t>
            </a:r>
          </a:p>
        </p:txBody>
      </p:sp>
      <p:sp>
        <p:nvSpPr>
          <p:cNvPr id="2" name="Slide Number Placeholder 1">
            <a:extLst>
              <a:ext uri="{FF2B5EF4-FFF2-40B4-BE49-F238E27FC236}">
                <a16:creationId xmlns:a16="http://schemas.microsoft.com/office/drawing/2014/main" id="{F8B404BE-F324-16C2-4FB3-E35DB8DA3BB5}"/>
              </a:ext>
            </a:extLst>
          </p:cNvPr>
          <p:cNvSpPr>
            <a:spLocks/>
          </p:cNvSpPr>
          <p:nvPr/>
        </p:nvSpPr>
        <p:spPr>
          <a:xfrm>
            <a:off x="1910462" y="5298453"/>
            <a:ext cx="1961652" cy="261099"/>
          </a:xfrm>
        </p:spPr>
        <p:txBody>
          <a:bodyPr/>
          <a:lstStyle/>
          <a:p>
            <a:pPr defTabSz="649224">
              <a:spcAft>
                <a:spcPts val="600"/>
              </a:spcAft>
            </a:pPr>
            <a:endParaRPr lang="en-US"/>
          </a:p>
        </p:txBody>
      </p:sp>
      <p:sp>
        <p:nvSpPr>
          <p:cNvPr id="5" name="Text Placeholder 4">
            <a:extLst>
              <a:ext uri="{FF2B5EF4-FFF2-40B4-BE49-F238E27FC236}">
                <a16:creationId xmlns:a16="http://schemas.microsoft.com/office/drawing/2014/main" id="{4894A7D2-9C45-748A-6B07-16FB8BB9CD5F}"/>
              </a:ext>
            </a:extLst>
          </p:cNvPr>
          <p:cNvSpPr>
            <a:spLocks/>
          </p:cNvSpPr>
          <p:nvPr/>
        </p:nvSpPr>
        <p:spPr>
          <a:xfrm>
            <a:off x="1910461" y="1514881"/>
            <a:ext cx="4089191" cy="1282694"/>
          </a:xfrm>
          <a:prstGeom prst="rect">
            <a:avLst/>
          </a:prstGeom>
        </p:spPr>
        <p:txBody>
          <a:bodyPr/>
          <a:lstStyle/>
          <a:p>
            <a:pPr defTabSz="649224">
              <a:spcAft>
                <a:spcPts val="600"/>
              </a:spcAft>
            </a:pPr>
            <a:r>
              <a:rPr lang="en-US" sz="1600" b="1" i="1" kern="1200">
                <a:solidFill>
                  <a:schemeClr val="tx1"/>
                </a:solidFill>
                <a:latin typeface="+mn-lt"/>
                <a:ea typeface="+mn-ea"/>
                <a:cs typeface="+mn-cs"/>
              </a:rPr>
              <a:t>“The heat wave of September 2022 was one of the most challenging events in the history of the ISO grid.” </a:t>
            </a:r>
          </a:p>
          <a:p>
            <a:pPr algn="r" defTabSz="649224">
              <a:spcAft>
                <a:spcPts val="600"/>
              </a:spcAft>
            </a:pPr>
            <a:r>
              <a:rPr lang="en-US" sz="1600" i="1" kern="1200">
                <a:solidFill>
                  <a:schemeClr val="tx1"/>
                </a:solidFill>
                <a:latin typeface="+mn-lt"/>
                <a:ea typeface="+mn-ea"/>
                <a:cs typeface="+mn-cs"/>
              </a:rPr>
              <a:t>-</a:t>
            </a:r>
            <a:r>
              <a:rPr lang="en-US" sz="1050" i="1" kern="1200">
                <a:solidFill>
                  <a:schemeClr val="tx1"/>
                </a:solidFill>
                <a:latin typeface="+mn-lt"/>
                <a:ea typeface="+mn-ea"/>
                <a:cs typeface="+mn-cs"/>
              </a:rPr>
              <a:t>Elliot </a:t>
            </a:r>
            <a:r>
              <a:rPr lang="en-US" sz="1050" i="1" kern="1200" err="1">
                <a:solidFill>
                  <a:schemeClr val="tx1"/>
                </a:solidFill>
                <a:latin typeface="+mn-lt"/>
                <a:ea typeface="+mn-ea"/>
                <a:cs typeface="+mn-cs"/>
              </a:rPr>
              <a:t>Mainzer</a:t>
            </a:r>
            <a:r>
              <a:rPr lang="en-US" sz="1050" i="1" kern="1200">
                <a:solidFill>
                  <a:schemeClr val="tx1"/>
                </a:solidFill>
                <a:latin typeface="+mn-lt"/>
                <a:ea typeface="+mn-ea"/>
                <a:cs typeface="+mn-cs"/>
              </a:rPr>
              <a:t>, CAISO President and CEO </a:t>
            </a:r>
            <a:endParaRPr lang="en-US" sz="1600" i="1" kern="1200">
              <a:solidFill>
                <a:schemeClr val="tx1"/>
              </a:solidFill>
              <a:latin typeface="+mn-lt"/>
              <a:ea typeface="+mn-ea"/>
              <a:cs typeface="+mn-cs"/>
            </a:endParaRPr>
          </a:p>
          <a:p>
            <a:pPr marL="0" indent="0">
              <a:spcAft>
                <a:spcPts val="600"/>
              </a:spcAft>
              <a:buNone/>
            </a:pPr>
            <a:endParaRPr lang="en-US" sz="2400" i="1"/>
          </a:p>
        </p:txBody>
      </p:sp>
      <p:pic>
        <p:nvPicPr>
          <p:cNvPr id="7" name="Picture 6" descr="A screenshot of a map with red dots&#10;&#10;Description automatically generated">
            <a:extLst>
              <a:ext uri="{FF2B5EF4-FFF2-40B4-BE49-F238E27FC236}">
                <a16:creationId xmlns:a16="http://schemas.microsoft.com/office/drawing/2014/main" id="{7175F3E4-E97D-7C50-3B9D-734DFD21D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632" y="2865700"/>
            <a:ext cx="5251669" cy="2881202"/>
          </a:xfrm>
          <a:prstGeom prst="rect">
            <a:avLst/>
          </a:prstGeom>
        </p:spPr>
      </p:pic>
      <p:pic>
        <p:nvPicPr>
          <p:cNvPr id="9" name="Picture 8" descr="A graph on a screen&#10;&#10;Description automatically generated">
            <a:extLst>
              <a:ext uri="{FF2B5EF4-FFF2-40B4-BE49-F238E27FC236}">
                <a16:creationId xmlns:a16="http://schemas.microsoft.com/office/drawing/2014/main" id="{40D80342-34C7-ABA8-1986-A19475C1D8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8248" y="1297262"/>
            <a:ext cx="3953431" cy="2168548"/>
          </a:xfrm>
          <a:prstGeom prst="rect">
            <a:avLst/>
          </a:prstGeom>
        </p:spPr>
      </p:pic>
      <p:pic>
        <p:nvPicPr>
          <p:cNvPr id="11" name="Picture 10" descr="A screenshot of a graph&#10;&#10;Description automatically generated">
            <a:extLst>
              <a:ext uri="{FF2B5EF4-FFF2-40B4-BE49-F238E27FC236}">
                <a16:creationId xmlns:a16="http://schemas.microsoft.com/office/drawing/2014/main" id="{B80E3A83-DD38-BD72-1E23-CCF06B34F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8247" y="3578355"/>
            <a:ext cx="3918458" cy="2168548"/>
          </a:xfrm>
          <a:prstGeom prst="rect">
            <a:avLst/>
          </a:prstGeom>
        </p:spPr>
      </p:pic>
    </p:spTree>
    <p:extLst>
      <p:ext uri="{BB962C8B-B14F-4D97-AF65-F5344CB8AC3E}">
        <p14:creationId xmlns:p14="http://schemas.microsoft.com/office/powerpoint/2010/main" val="333942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B5061-9505-E010-5C3B-A6DB2356A9BC}"/>
              </a:ext>
            </a:extLst>
          </p:cNvPr>
          <p:cNvSpPr>
            <a:spLocks noGrp="1"/>
          </p:cNvSpPr>
          <p:nvPr>
            <p:ph type="title"/>
          </p:nvPr>
        </p:nvSpPr>
        <p:spPr/>
        <p:txBody>
          <a:bodyPr/>
          <a:lstStyle/>
          <a:p>
            <a:r>
              <a:rPr lang="en-US"/>
              <a:t>Host Site:  Cajon Valley USD</a:t>
            </a:r>
          </a:p>
        </p:txBody>
      </p:sp>
      <p:pic>
        <p:nvPicPr>
          <p:cNvPr id="5" name="Content Placeholder 4" descr="A group of children&#10;&#10;Description automatically generated with low confidence">
            <a:extLst>
              <a:ext uri="{FF2B5EF4-FFF2-40B4-BE49-F238E27FC236}">
                <a16:creationId xmlns:a16="http://schemas.microsoft.com/office/drawing/2014/main" id="{2CD1917D-A3E8-1A14-1527-EE79C08672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896" y="1346201"/>
            <a:ext cx="6651612" cy="4165600"/>
          </a:xfrm>
        </p:spPr>
      </p:pic>
      <p:pic>
        <p:nvPicPr>
          <p:cNvPr id="7" name="Picture 6" descr="Map&#10;&#10;Description automatically generated">
            <a:extLst>
              <a:ext uri="{FF2B5EF4-FFF2-40B4-BE49-F238E27FC236}">
                <a16:creationId xmlns:a16="http://schemas.microsoft.com/office/drawing/2014/main" id="{3215FB68-B56D-E07C-C015-5735BC8EA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5910" y="1346200"/>
            <a:ext cx="4785168" cy="4165601"/>
          </a:xfrm>
          <a:prstGeom prst="rect">
            <a:avLst/>
          </a:prstGeom>
        </p:spPr>
      </p:pic>
    </p:spTree>
    <p:extLst>
      <p:ext uri="{BB962C8B-B14F-4D97-AF65-F5344CB8AC3E}">
        <p14:creationId xmlns:p14="http://schemas.microsoft.com/office/powerpoint/2010/main" val="2176041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a:extLst>
              <a:ext uri="{FF2B5EF4-FFF2-40B4-BE49-F238E27FC236}">
                <a16:creationId xmlns:a16="http://schemas.microsoft.com/office/drawing/2014/main" id="{DE9E307D-A1CC-0548-418A-399BDFCCB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83" y="1127919"/>
            <a:ext cx="1906785" cy="2542380"/>
          </a:xfrm>
          <a:prstGeom prst="rect">
            <a:avLst/>
          </a:prstGeom>
        </p:spPr>
      </p:pic>
      <p:pic>
        <p:nvPicPr>
          <p:cNvPr id="3" name="Picture 2" descr="A picture containing building, person, station, people&#10;&#10;Description automatically generated">
            <a:extLst>
              <a:ext uri="{FF2B5EF4-FFF2-40B4-BE49-F238E27FC236}">
                <a16:creationId xmlns:a16="http://schemas.microsoft.com/office/drawing/2014/main" id="{AB7750D3-7025-0AA3-ED6D-733A29513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716" y="2399109"/>
            <a:ext cx="3286124" cy="4115632"/>
          </a:xfrm>
          <a:prstGeom prst="rect">
            <a:avLst/>
          </a:prstGeom>
        </p:spPr>
      </p:pic>
      <p:pic>
        <p:nvPicPr>
          <p:cNvPr id="5" name="Content Placeholder 4" descr="Cajon Valley Unified School District">
            <a:extLst>
              <a:ext uri="{FF2B5EF4-FFF2-40B4-BE49-F238E27FC236}">
                <a16:creationId xmlns:a16="http://schemas.microsoft.com/office/drawing/2014/main" id="{73801EFF-1F69-2215-F4C3-14AB6C7C2D8E}"/>
              </a:ext>
              <a:ext uri="{C183D7F6-B498-43B3-948B-1728B52AA6E4}">
                <adec:decorative xmlns:adec="http://schemas.microsoft.com/office/drawing/2017/decorative" val="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462589" y="428624"/>
            <a:ext cx="6572249" cy="4929187"/>
          </a:xfrm>
          <a:noFill/>
        </p:spPr>
      </p:pic>
      <p:sp>
        <p:nvSpPr>
          <p:cNvPr id="7" name="Title 1">
            <a:extLst>
              <a:ext uri="{FF2B5EF4-FFF2-40B4-BE49-F238E27FC236}">
                <a16:creationId xmlns:a16="http://schemas.microsoft.com/office/drawing/2014/main" id="{ADBDE480-2A65-D7BC-0B2A-C3EF135D3825}"/>
              </a:ext>
            </a:extLst>
          </p:cNvPr>
          <p:cNvSpPr>
            <a:spLocks noGrp="1"/>
          </p:cNvSpPr>
          <p:nvPr>
            <p:ph type="title"/>
          </p:nvPr>
        </p:nvSpPr>
        <p:spPr>
          <a:xfrm>
            <a:off x="204789" y="0"/>
            <a:ext cx="10515600" cy="1325563"/>
          </a:xfrm>
        </p:spPr>
        <p:txBody>
          <a:bodyPr/>
          <a:lstStyle/>
          <a:p>
            <a:r>
              <a:rPr lang="en-US" u="sng"/>
              <a:t>Cajon Valley USD</a:t>
            </a:r>
          </a:p>
        </p:txBody>
      </p:sp>
    </p:spTree>
    <p:extLst>
      <p:ext uri="{BB962C8B-B14F-4D97-AF65-F5344CB8AC3E}">
        <p14:creationId xmlns:p14="http://schemas.microsoft.com/office/powerpoint/2010/main" val="764042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53E07-F9FD-991E-EA15-A3ACAB572A1D}"/>
              </a:ext>
            </a:extLst>
          </p:cNvPr>
          <p:cNvSpPr>
            <a:spLocks noGrp="1"/>
          </p:cNvSpPr>
          <p:nvPr>
            <p:ph type="title"/>
          </p:nvPr>
        </p:nvSpPr>
        <p:spPr/>
        <p:txBody>
          <a:bodyPr/>
          <a:lstStyle/>
          <a:p>
            <a:r>
              <a:rPr lang="en-US"/>
              <a:t>ELRP Program Results</a:t>
            </a:r>
          </a:p>
        </p:txBody>
      </p:sp>
      <p:sp>
        <p:nvSpPr>
          <p:cNvPr id="4" name="TextBox 3">
            <a:extLst>
              <a:ext uri="{FF2B5EF4-FFF2-40B4-BE49-F238E27FC236}">
                <a16:creationId xmlns:a16="http://schemas.microsoft.com/office/drawing/2014/main" id="{06B344C5-1E62-B984-070F-411AAE282C4A}"/>
              </a:ext>
            </a:extLst>
          </p:cNvPr>
          <p:cNvSpPr txBox="1"/>
          <p:nvPr/>
        </p:nvSpPr>
        <p:spPr>
          <a:xfrm>
            <a:off x="10840825" y="131976"/>
            <a:ext cx="1351175" cy="276999"/>
          </a:xfrm>
          <a:prstGeom prst="rect">
            <a:avLst/>
          </a:prstGeom>
          <a:noFill/>
        </p:spPr>
        <p:txBody>
          <a:bodyPr wrap="square" rtlCol="0">
            <a:spAutoFit/>
          </a:bodyPr>
          <a:lstStyle/>
          <a:p>
            <a:r>
              <a:rPr lang="en-US" sz="1200"/>
              <a:t>Updated: 13Oct22</a:t>
            </a:r>
          </a:p>
        </p:txBody>
      </p:sp>
      <p:graphicFrame>
        <p:nvGraphicFramePr>
          <p:cNvPr id="6" name="Chart 5">
            <a:extLst>
              <a:ext uri="{FF2B5EF4-FFF2-40B4-BE49-F238E27FC236}">
                <a16:creationId xmlns:a16="http://schemas.microsoft.com/office/drawing/2014/main" id="{546CE910-C061-426E-A3BC-8E6527F08EF6}"/>
              </a:ext>
            </a:extLst>
          </p:cNvPr>
          <p:cNvGraphicFramePr>
            <a:graphicFrameLocks/>
          </p:cNvGraphicFramePr>
          <p:nvPr/>
        </p:nvGraphicFramePr>
        <p:xfrm>
          <a:off x="7556369" y="3063276"/>
          <a:ext cx="4170575" cy="316784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984C077-EBC4-D7F7-6BD9-2890937A50B2}"/>
              </a:ext>
            </a:extLst>
          </p:cNvPr>
          <p:cNvSpPr txBox="1"/>
          <p:nvPr/>
        </p:nvSpPr>
        <p:spPr>
          <a:xfrm>
            <a:off x="622562" y="1150934"/>
            <a:ext cx="11104382" cy="523220"/>
          </a:xfrm>
          <a:prstGeom prst="rect">
            <a:avLst/>
          </a:prstGeom>
          <a:noFill/>
        </p:spPr>
        <p:txBody>
          <a:bodyPr wrap="square" rtlCol="0">
            <a:spAutoFit/>
          </a:bodyPr>
          <a:lstStyle/>
          <a:p>
            <a:pPr algn="ctr"/>
            <a:r>
              <a:rPr lang="en-US" sz="2800" b="1" u="sng"/>
              <a:t>10 Events between 17 August and 09 September 2022 </a:t>
            </a:r>
          </a:p>
        </p:txBody>
      </p:sp>
      <p:graphicFrame>
        <p:nvGraphicFramePr>
          <p:cNvPr id="8" name="Chart 7">
            <a:extLst>
              <a:ext uri="{FF2B5EF4-FFF2-40B4-BE49-F238E27FC236}">
                <a16:creationId xmlns:a16="http://schemas.microsoft.com/office/drawing/2014/main" id="{91477E65-61D7-49C1-9412-82F833CC4E7E}"/>
              </a:ext>
            </a:extLst>
          </p:cNvPr>
          <p:cNvGraphicFramePr>
            <a:graphicFrameLocks/>
          </p:cNvGraphicFramePr>
          <p:nvPr/>
        </p:nvGraphicFramePr>
        <p:xfrm>
          <a:off x="435990" y="1918235"/>
          <a:ext cx="7133734" cy="43128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64549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A7DE-B22E-5E8D-1CD2-FFAF41A18D5E}"/>
              </a:ext>
            </a:extLst>
          </p:cNvPr>
          <p:cNvSpPr>
            <a:spLocks noGrp="1"/>
          </p:cNvSpPr>
          <p:nvPr>
            <p:ph type="title"/>
          </p:nvPr>
        </p:nvSpPr>
        <p:spPr/>
        <p:txBody>
          <a:bodyPr>
            <a:normAutofit/>
          </a:bodyPr>
          <a:lstStyle/>
          <a:p>
            <a:r>
              <a:rPr lang="en-US" sz="2800" dirty="0"/>
              <a:t>The Most Advanced EV Management Platform</a:t>
            </a:r>
          </a:p>
        </p:txBody>
      </p:sp>
      <p:pic>
        <p:nvPicPr>
          <p:cNvPr id="4" name="object 3">
            <a:extLst>
              <a:ext uri="{FF2B5EF4-FFF2-40B4-BE49-F238E27FC236}">
                <a16:creationId xmlns:a16="http://schemas.microsoft.com/office/drawing/2014/main" id="{C90CE619-85FD-4B9A-2E85-3AF7B3108044}"/>
              </a:ext>
            </a:extLst>
          </p:cNvPr>
          <p:cNvPicPr/>
          <p:nvPr/>
        </p:nvPicPr>
        <p:blipFill>
          <a:blip r:embed="rId2" cstate="print"/>
          <a:stretch>
            <a:fillRect/>
          </a:stretch>
        </p:blipFill>
        <p:spPr>
          <a:xfrm>
            <a:off x="549401" y="966978"/>
            <a:ext cx="3590543" cy="1821941"/>
          </a:xfrm>
          <a:prstGeom prst="rect">
            <a:avLst/>
          </a:prstGeom>
        </p:spPr>
      </p:pic>
      <p:sp>
        <p:nvSpPr>
          <p:cNvPr id="5" name="object 4">
            <a:extLst>
              <a:ext uri="{FF2B5EF4-FFF2-40B4-BE49-F238E27FC236}">
                <a16:creationId xmlns:a16="http://schemas.microsoft.com/office/drawing/2014/main" id="{07DEBC9A-958B-C14D-EDFB-0E10441B6B2D}"/>
              </a:ext>
            </a:extLst>
          </p:cNvPr>
          <p:cNvSpPr txBox="1"/>
          <p:nvPr/>
        </p:nvSpPr>
        <p:spPr>
          <a:xfrm>
            <a:off x="580262" y="997838"/>
            <a:ext cx="3474720" cy="1706245"/>
          </a:xfrm>
          <a:prstGeom prst="rect">
            <a:avLst/>
          </a:prstGeom>
          <a:solidFill>
            <a:srgbClr val="F1F1F1"/>
          </a:solidFill>
          <a:ln w="12700">
            <a:solidFill>
              <a:srgbClr val="176734"/>
            </a:solidFill>
          </a:ln>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spcBef>
                <a:spcPts val="5"/>
              </a:spcBef>
            </a:pPr>
            <a:endParaRPr sz="1100">
              <a:latin typeface="Times New Roman"/>
              <a:cs typeface="Times New Roman"/>
            </a:endParaRPr>
          </a:p>
          <a:p>
            <a:pPr marL="297180" marR="284480" algn="ctr">
              <a:lnSpc>
                <a:spcPct val="110000"/>
              </a:lnSpc>
            </a:pPr>
            <a:r>
              <a:rPr sz="1400" spc="-145">
                <a:latin typeface="Arial"/>
                <a:cs typeface="Arial"/>
              </a:rPr>
              <a:t>GIVe</a:t>
            </a:r>
            <a:r>
              <a:rPr sz="1350" spc="-217" baseline="24691">
                <a:latin typeface="Arial"/>
                <a:cs typeface="Arial"/>
              </a:rPr>
              <a:t>TM</a:t>
            </a:r>
            <a:r>
              <a:rPr sz="1350" spc="82" baseline="24691">
                <a:latin typeface="Arial"/>
                <a:cs typeface="Arial"/>
              </a:rPr>
              <a:t> </a:t>
            </a:r>
            <a:r>
              <a:rPr sz="1400" spc="-105">
                <a:latin typeface="Arial"/>
                <a:cs typeface="Arial"/>
              </a:rPr>
              <a:t>is</a:t>
            </a:r>
            <a:r>
              <a:rPr sz="1400" spc="-100">
                <a:latin typeface="Arial"/>
                <a:cs typeface="Arial"/>
              </a:rPr>
              <a:t> </a:t>
            </a:r>
            <a:r>
              <a:rPr sz="1400" spc="-105">
                <a:latin typeface="Arial"/>
                <a:cs typeface="Arial"/>
              </a:rPr>
              <a:t>an</a:t>
            </a:r>
            <a:r>
              <a:rPr sz="1400" spc="-114">
                <a:latin typeface="Arial"/>
                <a:cs typeface="Arial"/>
              </a:rPr>
              <a:t> </a:t>
            </a:r>
            <a:r>
              <a:rPr sz="1400" spc="-85">
                <a:latin typeface="Arial"/>
                <a:cs typeface="Arial"/>
              </a:rPr>
              <a:t>incredibly</a:t>
            </a:r>
            <a:r>
              <a:rPr sz="1400" spc="-80">
                <a:latin typeface="Arial"/>
                <a:cs typeface="Arial"/>
              </a:rPr>
              <a:t> flexible,</a:t>
            </a:r>
            <a:r>
              <a:rPr sz="1400" spc="-90">
                <a:latin typeface="Arial"/>
                <a:cs typeface="Arial"/>
              </a:rPr>
              <a:t> </a:t>
            </a:r>
            <a:r>
              <a:rPr sz="1400" spc="-45">
                <a:latin typeface="Arial"/>
                <a:cs typeface="Arial"/>
              </a:rPr>
              <a:t>futureproof </a:t>
            </a:r>
            <a:r>
              <a:rPr sz="1400" spc="-105">
                <a:latin typeface="Arial"/>
                <a:cs typeface="Arial"/>
              </a:rPr>
              <a:t>and</a:t>
            </a:r>
            <a:r>
              <a:rPr sz="1400" spc="-135">
                <a:latin typeface="Arial"/>
                <a:cs typeface="Arial"/>
              </a:rPr>
              <a:t> </a:t>
            </a:r>
            <a:r>
              <a:rPr sz="1400" spc="-60">
                <a:latin typeface="Arial"/>
                <a:cs typeface="Arial"/>
              </a:rPr>
              <a:t>full-</a:t>
            </a:r>
            <a:r>
              <a:rPr sz="1400" spc="-110">
                <a:latin typeface="Arial"/>
                <a:cs typeface="Arial"/>
              </a:rPr>
              <a:t>service</a:t>
            </a:r>
            <a:r>
              <a:rPr sz="1400" spc="-120">
                <a:latin typeface="Arial"/>
                <a:cs typeface="Arial"/>
              </a:rPr>
              <a:t> </a:t>
            </a:r>
            <a:r>
              <a:rPr sz="1400" spc="-45">
                <a:latin typeface="Arial"/>
                <a:cs typeface="Arial"/>
              </a:rPr>
              <a:t>platform</a:t>
            </a:r>
            <a:r>
              <a:rPr sz="1400" spc="150">
                <a:latin typeface="Arial"/>
                <a:cs typeface="Arial"/>
              </a:rPr>
              <a:t> </a:t>
            </a:r>
            <a:r>
              <a:rPr sz="1400" spc="-45">
                <a:latin typeface="Arial"/>
                <a:cs typeface="Arial"/>
              </a:rPr>
              <a:t>that</a:t>
            </a:r>
            <a:r>
              <a:rPr sz="1400" spc="-114">
                <a:latin typeface="Arial"/>
                <a:cs typeface="Arial"/>
              </a:rPr>
              <a:t> </a:t>
            </a:r>
            <a:r>
              <a:rPr sz="1400" spc="-10">
                <a:latin typeface="Arial"/>
                <a:cs typeface="Arial"/>
              </a:rPr>
              <a:t>enables </a:t>
            </a:r>
            <a:r>
              <a:rPr sz="1400" spc="-114">
                <a:latin typeface="Arial"/>
                <a:cs typeface="Arial"/>
              </a:rPr>
              <a:t>precise</a:t>
            </a:r>
            <a:r>
              <a:rPr sz="1400" spc="-75">
                <a:latin typeface="Arial"/>
                <a:cs typeface="Arial"/>
              </a:rPr>
              <a:t> interaction</a:t>
            </a:r>
            <a:r>
              <a:rPr sz="1400" spc="-80">
                <a:latin typeface="Arial"/>
                <a:cs typeface="Arial"/>
              </a:rPr>
              <a:t> </a:t>
            </a:r>
            <a:r>
              <a:rPr sz="1400" spc="-90">
                <a:latin typeface="Arial"/>
                <a:cs typeface="Arial"/>
              </a:rPr>
              <a:t>between</a:t>
            </a:r>
            <a:r>
              <a:rPr sz="1400" spc="-80">
                <a:latin typeface="Arial"/>
                <a:cs typeface="Arial"/>
              </a:rPr>
              <a:t> </a:t>
            </a:r>
            <a:r>
              <a:rPr sz="1400" spc="-229">
                <a:latin typeface="Arial"/>
                <a:cs typeface="Arial"/>
              </a:rPr>
              <a:t>EV</a:t>
            </a:r>
            <a:r>
              <a:rPr sz="1400" spc="-90">
                <a:latin typeface="Arial"/>
                <a:cs typeface="Arial"/>
              </a:rPr>
              <a:t> </a:t>
            </a:r>
            <a:r>
              <a:rPr sz="1400" spc="-80">
                <a:latin typeface="Arial"/>
                <a:cs typeface="Arial"/>
              </a:rPr>
              <a:t>fleets</a:t>
            </a:r>
            <a:r>
              <a:rPr sz="1400" spc="-75">
                <a:latin typeface="Arial"/>
                <a:cs typeface="Arial"/>
              </a:rPr>
              <a:t> </a:t>
            </a:r>
            <a:r>
              <a:rPr sz="1400" spc="-25">
                <a:latin typeface="Arial"/>
                <a:cs typeface="Arial"/>
              </a:rPr>
              <a:t>and </a:t>
            </a:r>
            <a:r>
              <a:rPr sz="1400" spc="-35">
                <a:latin typeface="Arial"/>
                <a:cs typeface="Arial"/>
              </a:rPr>
              <a:t>utility</a:t>
            </a:r>
            <a:r>
              <a:rPr sz="1400" spc="-65">
                <a:latin typeface="Arial"/>
                <a:cs typeface="Arial"/>
              </a:rPr>
              <a:t> </a:t>
            </a:r>
            <a:r>
              <a:rPr sz="1400" spc="-10">
                <a:latin typeface="Arial"/>
                <a:cs typeface="Arial"/>
              </a:rPr>
              <a:t>markets</a:t>
            </a:r>
            <a:endParaRPr sz="1400">
              <a:latin typeface="Arial"/>
              <a:cs typeface="Arial"/>
            </a:endParaRPr>
          </a:p>
        </p:txBody>
      </p:sp>
      <p:pic>
        <p:nvPicPr>
          <p:cNvPr id="6" name="object 5">
            <a:extLst>
              <a:ext uri="{FF2B5EF4-FFF2-40B4-BE49-F238E27FC236}">
                <a16:creationId xmlns:a16="http://schemas.microsoft.com/office/drawing/2014/main" id="{FCCD754D-CC99-A80C-8CF1-4BB5128FDCD8}"/>
              </a:ext>
            </a:extLst>
          </p:cNvPr>
          <p:cNvPicPr/>
          <p:nvPr/>
        </p:nvPicPr>
        <p:blipFill>
          <a:blip r:embed="rId2" cstate="print"/>
          <a:stretch>
            <a:fillRect/>
          </a:stretch>
        </p:blipFill>
        <p:spPr>
          <a:xfrm>
            <a:off x="4293108" y="966978"/>
            <a:ext cx="3590543" cy="1821941"/>
          </a:xfrm>
          <a:prstGeom prst="rect">
            <a:avLst/>
          </a:prstGeom>
        </p:spPr>
      </p:pic>
      <p:sp>
        <p:nvSpPr>
          <p:cNvPr id="7" name="object 6">
            <a:extLst>
              <a:ext uri="{FF2B5EF4-FFF2-40B4-BE49-F238E27FC236}">
                <a16:creationId xmlns:a16="http://schemas.microsoft.com/office/drawing/2014/main" id="{D2597C5E-D088-FE82-0110-11792CBDCD12}"/>
              </a:ext>
            </a:extLst>
          </p:cNvPr>
          <p:cNvSpPr txBox="1"/>
          <p:nvPr/>
        </p:nvSpPr>
        <p:spPr>
          <a:xfrm>
            <a:off x="4323969" y="997838"/>
            <a:ext cx="3474720" cy="1706245"/>
          </a:xfrm>
          <a:prstGeom prst="rect">
            <a:avLst/>
          </a:prstGeom>
          <a:solidFill>
            <a:srgbClr val="F1F1F1"/>
          </a:solidFill>
          <a:ln w="12700">
            <a:solidFill>
              <a:srgbClr val="176734"/>
            </a:solidFill>
          </a:ln>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spcBef>
                <a:spcPts val="5"/>
              </a:spcBef>
            </a:pPr>
            <a:endParaRPr sz="1100">
              <a:latin typeface="Times New Roman"/>
              <a:cs typeface="Times New Roman"/>
            </a:endParaRPr>
          </a:p>
          <a:p>
            <a:pPr marL="310515" marR="297815" algn="ctr">
              <a:lnSpc>
                <a:spcPct val="110000"/>
              </a:lnSpc>
            </a:pPr>
            <a:r>
              <a:rPr sz="1400" spc="-100">
                <a:latin typeface="Arial"/>
                <a:cs typeface="Arial"/>
              </a:rPr>
              <a:t>Utilizes</a:t>
            </a:r>
            <a:r>
              <a:rPr sz="1400" spc="-85">
                <a:latin typeface="Arial"/>
                <a:cs typeface="Arial"/>
              </a:rPr>
              <a:t> </a:t>
            </a:r>
            <a:r>
              <a:rPr sz="1400" spc="-114">
                <a:latin typeface="Arial"/>
                <a:cs typeface="Arial"/>
              </a:rPr>
              <a:t>a</a:t>
            </a:r>
            <a:r>
              <a:rPr sz="1400" spc="-110">
                <a:latin typeface="Arial"/>
                <a:cs typeface="Arial"/>
              </a:rPr>
              <a:t> </a:t>
            </a:r>
            <a:r>
              <a:rPr sz="1400" spc="-105">
                <a:latin typeface="Arial"/>
                <a:cs typeface="Arial"/>
              </a:rPr>
              <a:t>purpose-</a:t>
            </a:r>
            <a:r>
              <a:rPr sz="1400" spc="-40">
                <a:latin typeface="Arial"/>
                <a:cs typeface="Arial"/>
              </a:rPr>
              <a:t>built</a:t>
            </a:r>
            <a:r>
              <a:rPr sz="1400" spc="-80">
                <a:latin typeface="Arial"/>
                <a:cs typeface="Arial"/>
              </a:rPr>
              <a:t> </a:t>
            </a:r>
            <a:r>
              <a:rPr sz="1400" spc="-114">
                <a:latin typeface="Arial"/>
                <a:cs typeface="Arial"/>
              </a:rPr>
              <a:t>AI</a:t>
            </a:r>
            <a:r>
              <a:rPr sz="1400" spc="-110">
                <a:latin typeface="Arial"/>
                <a:cs typeface="Arial"/>
              </a:rPr>
              <a:t> </a:t>
            </a:r>
            <a:r>
              <a:rPr sz="1400" spc="-65">
                <a:latin typeface="Arial"/>
                <a:cs typeface="Arial"/>
              </a:rPr>
              <a:t>platform</a:t>
            </a:r>
            <a:r>
              <a:rPr sz="1400" spc="-90">
                <a:latin typeface="Arial"/>
                <a:cs typeface="Arial"/>
              </a:rPr>
              <a:t> (Astrea </a:t>
            </a:r>
            <a:r>
              <a:rPr sz="1400" spc="-110">
                <a:latin typeface="Arial"/>
                <a:cs typeface="Arial"/>
              </a:rPr>
              <a:t>AI) </a:t>
            </a:r>
            <a:r>
              <a:rPr sz="1400" spc="-45">
                <a:latin typeface="Arial"/>
                <a:cs typeface="Arial"/>
              </a:rPr>
              <a:t>that</a:t>
            </a:r>
            <a:r>
              <a:rPr sz="1400" spc="-85">
                <a:latin typeface="Arial"/>
                <a:cs typeface="Arial"/>
              </a:rPr>
              <a:t> </a:t>
            </a:r>
            <a:r>
              <a:rPr sz="1400" spc="-114">
                <a:latin typeface="Arial"/>
                <a:cs typeface="Arial"/>
              </a:rPr>
              <a:t>forecasts</a:t>
            </a:r>
            <a:r>
              <a:rPr sz="1400" spc="-75">
                <a:latin typeface="Arial"/>
                <a:cs typeface="Arial"/>
              </a:rPr>
              <a:t> </a:t>
            </a:r>
            <a:r>
              <a:rPr sz="1400" spc="-55">
                <a:latin typeface="Arial"/>
                <a:cs typeface="Arial"/>
              </a:rPr>
              <a:t>fleet</a:t>
            </a:r>
            <a:r>
              <a:rPr sz="1400" spc="-85">
                <a:latin typeface="Arial"/>
                <a:cs typeface="Arial"/>
              </a:rPr>
              <a:t> </a:t>
            </a:r>
            <a:r>
              <a:rPr sz="1400" spc="-80">
                <a:latin typeface="Arial"/>
                <a:cs typeface="Arial"/>
              </a:rPr>
              <a:t>availability</a:t>
            </a:r>
            <a:r>
              <a:rPr sz="1400" spc="-75">
                <a:latin typeface="Arial"/>
                <a:cs typeface="Arial"/>
              </a:rPr>
              <a:t> </a:t>
            </a:r>
            <a:r>
              <a:rPr sz="1400" spc="-25">
                <a:latin typeface="Arial"/>
                <a:cs typeface="Arial"/>
              </a:rPr>
              <a:t>and </a:t>
            </a:r>
            <a:r>
              <a:rPr sz="1400" spc="-135">
                <a:latin typeface="Arial"/>
                <a:cs typeface="Arial"/>
              </a:rPr>
              <a:t>aggregates</a:t>
            </a:r>
            <a:r>
              <a:rPr sz="1400" spc="-70">
                <a:latin typeface="Arial"/>
                <a:cs typeface="Arial"/>
              </a:rPr>
              <a:t> </a:t>
            </a:r>
            <a:r>
              <a:rPr sz="1400" spc="-114">
                <a:latin typeface="Arial"/>
                <a:cs typeface="Arial"/>
              </a:rPr>
              <a:t>energy</a:t>
            </a:r>
            <a:r>
              <a:rPr sz="1400" spc="-75">
                <a:latin typeface="Arial"/>
                <a:cs typeface="Arial"/>
              </a:rPr>
              <a:t> </a:t>
            </a:r>
            <a:r>
              <a:rPr sz="1400" spc="-105">
                <a:latin typeface="Arial"/>
                <a:cs typeface="Arial"/>
              </a:rPr>
              <a:t>capacity</a:t>
            </a:r>
            <a:r>
              <a:rPr sz="1400" spc="-75">
                <a:latin typeface="Arial"/>
                <a:cs typeface="Arial"/>
              </a:rPr>
              <a:t> </a:t>
            </a:r>
            <a:r>
              <a:rPr sz="1400" spc="-45">
                <a:latin typeface="Arial"/>
                <a:cs typeface="Arial"/>
              </a:rPr>
              <a:t>for</a:t>
            </a:r>
            <a:r>
              <a:rPr sz="1400" spc="-105">
                <a:latin typeface="Arial"/>
                <a:cs typeface="Arial"/>
              </a:rPr>
              <a:t> </a:t>
            </a:r>
            <a:r>
              <a:rPr sz="1400" spc="-20">
                <a:latin typeface="Arial"/>
                <a:cs typeface="Arial"/>
              </a:rPr>
              <a:t>grid </a:t>
            </a:r>
            <a:r>
              <a:rPr sz="1400" spc="-95">
                <a:latin typeface="Arial"/>
                <a:cs typeface="Arial"/>
              </a:rPr>
              <a:t>operators</a:t>
            </a:r>
            <a:r>
              <a:rPr sz="1400" spc="-90">
                <a:latin typeface="Arial"/>
                <a:cs typeface="Arial"/>
              </a:rPr>
              <a:t> </a:t>
            </a:r>
            <a:r>
              <a:rPr sz="1400" spc="-20">
                <a:latin typeface="Arial"/>
                <a:cs typeface="Arial"/>
              </a:rPr>
              <a:t>to</a:t>
            </a:r>
            <a:r>
              <a:rPr sz="1400" spc="-114">
                <a:latin typeface="Arial"/>
                <a:cs typeface="Arial"/>
              </a:rPr>
              <a:t> </a:t>
            </a:r>
            <a:r>
              <a:rPr sz="1400" spc="-80">
                <a:latin typeface="Arial"/>
                <a:cs typeface="Arial"/>
              </a:rPr>
              <a:t>meet</a:t>
            </a:r>
            <a:r>
              <a:rPr sz="1400" spc="-95">
                <a:latin typeface="Arial"/>
                <a:cs typeface="Arial"/>
              </a:rPr>
              <a:t> </a:t>
            </a:r>
            <a:r>
              <a:rPr sz="1400" spc="-60">
                <a:latin typeface="Arial"/>
                <a:cs typeface="Arial"/>
              </a:rPr>
              <a:t>reliability</a:t>
            </a:r>
            <a:r>
              <a:rPr sz="1400" spc="-85">
                <a:latin typeface="Arial"/>
                <a:cs typeface="Arial"/>
              </a:rPr>
              <a:t> </a:t>
            </a:r>
            <a:r>
              <a:rPr sz="1400" spc="-20">
                <a:latin typeface="Arial"/>
                <a:cs typeface="Arial"/>
              </a:rPr>
              <a:t>needs</a:t>
            </a:r>
            <a:endParaRPr sz="1400">
              <a:latin typeface="Arial"/>
              <a:cs typeface="Arial"/>
            </a:endParaRPr>
          </a:p>
        </p:txBody>
      </p:sp>
      <p:pic>
        <p:nvPicPr>
          <p:cNvPr id="8" name="object 7">
            <a:extLst>
              <a:ext uri="{FF2B5EF4-FFF2-40B4-BE49-F238E27FC236}">
                <a16:creationId xmlns:a16="http://schemas.microsoft.com/office/drawing/2014/main" id="{BF5EE692-66A4-FF56-CB39-C9717A91B437}"/>
              </a:ext>
            </a:extLst>
          </p:cNvPr>
          <p:cNvPicPr/>
          <p:nvPr/>
        </p:nvPicPr>
        <p:blipFill>
          <a:blip r:embed="rId2" cstate="print"/>
          <a:stretch>
            <a:fillRect/>
          </a:stretch>
        </p:blipFill>
        <p:spPr>
          <a:xfrm>
            <a:off x="8037576" y="966978"/>
            <a:ext cx="3590543" cy="1821941"/>
          </a:xfrm>
          <a:prstGeom prst="rect">
            <a:avLst/>
          </a:prstGeom>
        </p:spPr>
      </p:pic>
      <p:sp>
        <p:nvSpPr>
          <p:cNvPr id="9" name="object 8">
            <a:extLst>
              <a:ext uri="{FF2B5EF4-FFF2-40B4-BE49-F238E27FC236}">
                <a16:creationId xmlns:a16="http://schemas.microsoft.com/office/drawing/2014/main" id="{4A172D08-0BAA-73B4-41AC-AB12DE0C9857}"/>
              </a:ext>
            </a:extLst>
          </p:cNvPr>
          <p:cNvSpPr txBox="1"/>
          <p:nvPr/>
        </p:nvSpPr>
        <p:spPr>
          <a:xfrm>
            <a:off x="8068436" y="997838"/>
            <a:ext cx="3474720" cy="1706245"/>
          </a:xfrm>
          <a:prstGeom prst="rect">
            <a:avLst/>
          </a:prstGeom>
          <a:solidFill>
            <a:srgbClr val="F1F1F1"/>
          </a:solidFill>
          <a:ln w="12700">
            <a:solidFill>
              <a:srgbClr val="176734"/>
            </a:solidFill>
          </a:ln>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spcBef>
                <a:spcPts val="5"/>
              </a:spcBef>
            </a:pPr>
            <a:endParaRPr sz="1100">
              <a:latin typeface="Times New Roman"/>
              <a:cs typeface="Times New Roman"/>
            </a:endParaRPr>
          </a:p>
          <a:p>
            <a:pPr marL="282575" marR="270510" indent="635" algn="ctr">
              <a:lnSpc>
                <a:spcPct val="110000"/>
              </a:lnSpc>
            </a:pPr>
            <a:r>
              <a:rPr sz="1400" spc="-114">
                <a:latin typeface="Arial"/>
                <a:cs typeface="Arial"/>
              </a:rPr>
              <a:t>AI</a:t>
            </a:r>
            <a:r>
              <a:rPr sz="1400" spc="-110">
                <a:latin typeface="Arial"/>
                <a:cs typeface="Arial"/>
              </a:rPr>
              <a:t> </a:t>
            </a:r>
            <a:r>
              <a:rPr sz="1400" spc="-130">
                <a:latin typeface="Arial"/>
                <a:cs typeface="Arial"/>
              </a:rPr>
              <a:t>leverages</a:t>
            </a:r>
            <a:r>
              <a:rPr sz="1400" spc="-80">
                <a:latin typeface="Arial"/>
                <a:cs typeface="Arial"/>
              </a:rPr>
              <a:t> </a:t>
            </a:r>
            <a:r>
              <a:rPr sz="1400" spc="-70">
                <a:latin typeface="Arial"/>
                <a:cs typeface="Arial"/>
              </a:rPr>
              <a:t>information</a:t>
            </a:r>
            <a:r>
              <a:rPr sz="1400" spc="-80">
                <a:latin typeface="Arial"/>
                <a:cs typeface="Arial"/>
              </a:rPr>
              <a:t> </a:t>
            </a:r>
            <a:r>
              <a:rPr sz="1400" spc="-60">
                <a:latin typeface="Arial"/>
                <a:cs typeface="Arial"/>
              </a:rPr>
              <a:t>from</a:t>
            </a:r>
            <a:r>
              <a:rPr sz="1400" spc="-100">
                <a:latin typeface="Arial"/>
                <a:cs typeface="Arial"/>
              </a:rPr>
              <a:t> </a:t>
            </a:r>
            <a:r>
              <a:rPr sz="1400" spc="-10">
                <a:latin typeface="Arial"/>
                <a:cs typeface="Arial"/>
              </a:rPr>
              <a:t>multiple </a:t>
            </a:r>
            <a:r>
              <a:rPr sz="1400" spc="-130">
                <a:latin typeface="Arial"/>
                <a:cs typeface="Arial"/>
              </a:rPr>
              <a:t>databases</a:t>
            </a:r>
            <a:r>
              <a:rPr sz="1400" spc="-85">
                <a:latin typeface="Arial"/>
                <a:cs typeface="Arial"/>
              </a:rPr>
              <a:t> </a:t>
            </a:r>
            <a:r>
              <a:rPr sz="1400" spc="-105">
                <a:latin typeface="Arial"/>
                <a:cs typeface="Arial"/>
              </a:rPr>
              <a:t>developed</a:t>
            </a:r>
            <a:r>
              <a:rPr sz="1400" spc="-75">
                <a:latin typeface="Arial"/>
                <a:cs typeface="Arial"/>
              </a:rPr>
              <a:t> </a:t>
            </a:r>
            <a:r>
              <a:rPr sz="1400" spc="-90">
                <a:latin typeface="Arial"/>
                <a:cs typeface="Arial"/>
              </a:rPr>
              <a:t>over </a:t>
            </a:r>
            <a:r>
              <a:rPr sz="1400" spc="-140">
                <a:latin typeface="Arial"/>
                <a:cs typeface="Arial"/>
              </a:rPr>
              <a:t>decades</a:t>
            </a:r>
            <a:r>
              <a:rPr sz="1400" spc="-75">
                <a:latin typeface="Arial"/>
                <a:cs typeface="Arial"/>
              </a:rPr>
              <a:t> </a:t>
            </a:r>
            <a:r>
              <a:rPr sz="1400" spc="-20">
                <a:latin typeface="Arial"/>
                <a:cs typeface="Arial"/>
              </a:rPr>
              <a:t>to</a:t>
            </a:r>
            <a:r>
              <a:rPr sz="1400" spc="-100">
                <a:latin typeface="Arial"/>
                <a:cs typeface="Arial"/>
              </a:rPr>
              <a:t> </a:t>
            </a:r>
            <a:r>
              <a:rPr sz="1400" spc="-60">
                <a:latin typeface="Arial"/>
                <a:cs typeface="Arial"/>
              </a:rPr>
              <a:t>track </a:t>
            </a:r>
            <a:r>
              <a:rPr sz="1400" spc="-35">
                <a:latin typeface="Arial"/>
                <a:cs typeface="Arial"/>
              </a:rPr>
              <a:t>utility</a:t>
            </a:r>
            <a:r>
              <a:rPr sz="1400" spc="-80">
                <a:latin typeface="Arial"/>
                <a:cs typeface="Arial"/>
              </a:rPr>
              <a:t> </a:t>
            </a:r>
            <a:r>
              <a:rPr sz="1400" spc="-65">
                <a:latin typeface="Arial"/>
                <a:cs typeface="Arial"/>
              </a:rPr>
              <a:t>tariffs</a:t>
            </a:r>
            <a:r>
              <a:rPr sz="1400" spc="-75">
                <a:latin typeface="Arial"/>
                <a:cs typeface="Arial"/>
              </a:rPr>
              <a:t> </a:t>
            </a:r>
            <a:r>
              <a:rPr sz="1400" spc="-105">
                <a:latin typeface="Arial"/>
                <a:cs typeface="Arial"/>
              </a:rPr>
              <a:t>and</a:t>
            </a:r>
            <a:r>
              <a:rPr sz="1400" spc="-95">
                <a:latin typeface="Arial"/>
                <a:cs typeface="Arial"/>
              </a:rPr>
              <a:t> </a:t>
            </a:r>
            <a:r>
              <a:rPr sz="1400" spc="-105">
                <a:latin typeface="Arial"/>
                <a:cs typeface="Arial"/>
              </a:rPr>
              <a:t>forecast</a:t>
            </a:r>
            <a:r>
              <a:rPr sz="1400" spc="-85">
                <a:latin typeface="Arial"/>
                <a:cs typeface="Arial"/>
              </a:rPr>
              <a:t> </a:t>
            </a:r>
            <a:r>
              <a:rPr sz="1400" spc="-90">
                <a:latin typeface="Arial"/>
                <a:cs typeface="Arial"/>
              </a:rPr>
              <a:t>market</a:t>
            </a:r>
            <a:r>
              <a:rPr sz="1400" spc="-80">
                <a:latin typeface="Arial"/>
                <a:cs typeface="Arial"/>
              </a:rPr>
              <a:t> </a:t>
            </a:r>
            <a:r>
              <a:rPr sz="1400" spc="-10">
                <a:latin typeface="Arial"/>
                <a:cs typeface="Arial"/>
              </a:rPr>
              <a:t>pricing </a:t>
            </a:r>
            <a:r>
              <a:rPr sz="1400" spc="-35">
                <a:latin typeface="Arial"/>
                <a:cs typeface="Arial"/>
              </a:rPr>
              <a:t>with</a:t>
            </a:r>
            <a:r>
              <a:rPr sz="1400" spc="-114">
                <a:latin typeface="Arial"/>
                <a:cs typeface="Arial"/>
              </a:rPr>
              <a:t> </a:t>
            </a:r>
            <a:r>
              <a:rPr sz="1400" spc="-165">
                <a:latin typeface="Arial"/>
                <a:cs typeface="Arial"/>
              </a:rPr>
              <a:t>97%</a:t>
            </a:r>
            <a:r>
              <a:rPr sz="1400" spc="-130">
                <a:latin typeface="Arial"/>
                <a:cs typeface="Arial"/>
              </a:rPr>
              <a:t> </a:t>
            </a:r>
            <a:r>
              <a:rPr sz="1400" spc="-10">
                <a:latin typeface="Arial"/>
                <a:cs typeface="Arial"/>
              </a:rPr>
              <a:t>accuracy</a:t>
            </a:r>
            <a:endParaRPr sz="1400">
              <a:latin typeface="Arial"/>
              <a:cs typeface="Arial"/>
            </a:endParaRPr>
          </a:p>
        </p:txBody>
      </p:sp>
      <p:sp>
        <p:nvSpPr>
          <p:cNvPr id="10" name="object 9">
            <a:extLst>
              <a:ext uri="{FF2B5EF4-FFF2-40B4-BE49-F238E27FC236}">
                <a16:creationId xmlns:a16="http://schemas.microsoft.com/office/drawing/2014/main" id="{CC9CE817-C705-7F7D-4958-BC22023B2E4C}"/>
              </a:ext>
            </a:extLst>
          </p:cNvPr>
          <p:cNvSpPr/>
          <p:nvPr/>
        </p:nvSpPr>
        <p:spPr>
          <a:xfrm>
            <a:off x="579881" y="2951994"/>
            <a:ext cx="11024870" cy="399415"/>
          </a:xfrm>
          <a:custGeom>
            <a:avLst/>
            <a:gdLst/>
            <a:ahLst/>
            <a:cxnLst/>
            <a:rect l="l" t="t" r="r" b="b"/>
            <a:pathLst>
              <a:path w="11024870" h="399414">
                <a:moveTo>
                  <a:pt x="10958068" y="0"/>
                </a:moveTo>
                <a:lnTo>
                  <a:pt x="66548" y="0"/>
                </a:lnTo>
                <a:lnTo>
                  <a:pt x="40644" y="5229"/>
                </a:lnTo>
                <a:lnTo>
                  <a:pt x="19491" y="19491"/>
                </a:lnTo>
                <a:lnTo>
                  <a:pt x="5229" y="40644"/>
                </a:lnTo>
                <a:lnTo>
                  <a:pt x="0" y="66548"/>
                </a:lnTo>
                <a:lnTo>
                  <a:pt x="0" y="332727"/>
                </a:lnTo>
                <a:lnTo>
                  <a:pt x="5229" y="358632"/>
                </a:lnTo>
                <a:lnTo>
                  <a:pt x="19491" y="379790"/>
                </a:lnTo>
                <a:lnTo>
                  <a:pt x="40644" y="394056"/>
                </a:lnTo>
                <a:lnTo>
                  <a:pt x="66548" y="399288"/>
                </a:lnTo>
                <a:lnTo>
                  <a:pt x="10958068" y="399288"/>
                </a:lnTo>
                <a:lnTo>
                  <a:pt x="10983971" y="394056"/>
                </a:lnTo>
                <a:lnTo>
                  <a:pt x="11005124" y="379790"/>
                </a:lnTo>
                <a:lnTo>
                  <a:pt x="11019386" y="358632"/>
                </a:lnTo>
                <a:lnTo>
                  <a:pt x="11024616" y="332727"/>
                </a:lnTo>
                <a:lnTo>
                  <a:pt x="11024616" y="66548"/>
                </a:lnTo>
                <a:lnTo>
                  <a:pt x="11019386" y="40644"/>
                </a:lnTo>
                <a:lnTo>
                  <a:pt x="11005124" y="19491"/>
                </a:lnTo>
                <a:lnTo>
                  <a:pt x="10983971" y="5229"/>
                </a:lnTo>
                <a:lnTo>
                  <a:pt x="10958068" y="0"/>
                </a:lnTo>
                <a:close/>
              </a:path>
            </a:pathLst>
          </a:custGeom>
          <a:solidFill>
            <a:srgbClr val="176734"/>
          </a:solidFill>
        </p:spPr>
        <p:txBody>
          <a:bodyPr wrap="square" lIns="0" tIns="0" rIns="0" bIns="0" rtlCol="0"/>
          <a:lstStyle/>
          <a:p>
            <a:endParaRPr/>
          </a:p>
        </p:txBody>
      </p:sp>
      <p:sp>
        <p:nvSpPr>
          <p:cNvPr id="11" name="object 10">
            <a:extLst>
              <a:ext uri="{FF2B5EF4-FFF2-40B4-BE49-F238E27FC236}">
                <a16:creationId xmlns:a16="http://schemas.microsoft.com/office/drawing/2014/main" id="{016231C1-5C5E-6A28-855E-4B7B822D8C23}"/>
              </a:ext>
            </a:extLst>
          </p:cNvPr>
          <p:cNvSpPr txBox="1"/>
          <p:nvPr/>
        </p:nvSpPr>
        <p:spPr>
          <a:xfrm>
            <a:off x="5269221" y="3020801"/>
            <a:ext cx="1645285" cy="238760"/>
          </a:xfrm>
          <a:prstGeom prst="rect">
            <a:avLst/>
          </a:prstGeom>
        </p:spPr>
        <p:txBody>
          <a:bodyPr vert="horz" wrap="square" lIns="0" tIns="12065" rIns="0" bIns="0" rtlCol="0">
            <a:spAutoFit/>
          </a:bodyPr>
          <a:lstStyle/>
          <a:p>
            <a:pPr marL="12700">
              <a:lnSpc>
                <a:spcPct val="100000"/>
              </a:lnSpc>
              <a:spcBef>
                <a:spcPts val="95"/>
              </a:spcBef>
            </a:pPr>
            <a:r>
              <a:rPr sz="1400" b="1" spc="-165">
                <a:solidFill>
                  <a:srgbClr val="FFFFFF"/>
                </a:solidFill>
                <a:latin typeface="Arial"/>
                <a:cs typeface="Arial"/>
              </a:rPr>
              <a:t>Key</a:t>
            </a:r>
            <a:r>
              <a:rPr sz="1400" b="1" spc="-60">
                <a:solidFill>
                  <a:srgbClr val="FFFFFF"/>
                </a:solidFill>
                <a:latin typeface="Arial"/>
                <a:cs typeface="Arial"/>
              </a:rPr>
              <a:t> </a:t>
            </a:r>
            <a:r>
              <a:rPr sz="1400" b="1" spc="-90">
                <a:solidFill>
                  <a:srgbClr val="FFFFFF"/>
                </a:solidFill>
                <a:latin typeface="Arial"/>
                <a:cs typeface="Arial"/>
              </a:rPr>
              <a:t>Platform</a:t>
            </a:r>
            <a:r>
              <a:rPr sz="1400" b="1" spc="-40">
                <a:solidFill>
                  <a:srgbClr val="FFFFFF"/>
                </a:solidFill>
                <a:latin typeface="Arial"/>
                <a:cs typeface="Arial"/>
              </a:rPr>
              <a:t> </a:t>
            </a:r>
            <a:r>
              <a:rPr sz="1400" b="1" spc="-100">
                <a:solidFill>
                  <a:srgbClr val="FFFFFF"/>
                </a:solidFill>
                <a:latin typeface="Arial"/>
                <a:cs typeface="Arial"/>
              </a:rPr>
              <a:t>Features</a:t>
            </a:r>
            <a:endParaRPr sz="1400">
              <a:latin typeface="Arial"/>
              <a:cs typeface="Arial"/>
            </a:endParaRPr>
          </a:p>
        </p:txBody>
      </p:sp>
      <p:grpSp>
        <p:nvGrpSpPr>
          <p:cNvPr id="12" name="object 11">
            <a:extLst>
              <a:ext uri="{FF2B5EF4-FFF2-40B4-BE49-F238E27FC236}">
                <a16:creationId xmlns:a16="http://schemas.microsoft.com/office/drawing/2014/main" id="{8F98867E-517D-C2CA-C581-F0E73CED2FC0}"/>
              </a:ext>
            </a:extLst>
          </p:cNvPr>
          <p:cNvGrpSpPr/>
          <p:nvPr/>
        </p:nvGrpSpPr>
        <p:grpSpPr>
          <a:xfrm>
            <a:off x="825627" y="3922395"/>
            <a:ext cx="2082164" cy="1311910"/>
            <a:chOff x="825627" y="3922395"/>
            <a:chExt cx="2082164" cy="1311910"/>
          </a:xfrm>
        </p:grpSpPr>
        <p:pic>
          <p:nvPicPr>
            <p:cNvPr id="13" name="object 12">
              <a:extLst>
                <a:ext uri="{FF2B5EF4-FFF2-40B4-BE49-F238E27FC236}">
                  <a16:creationId xmlns:a16="http://schemas.microsoft.com/office/drawing/2014/main" id="{3FA5EF45-6648-149B-07C5-77032918855F}"/>
                </a:ext>
              </a:extLst>
            </p:cNvPr>
            <p:cNvPicPr/>
            <p:nvPr/>
          </p:nvPicPr>
          <p:blipFill>
            <a:blip r:embed="rId3" cstate="print"/>
            <a:stretch>
              <a:fillRect/>
            </a:stretch>
          </p:blipFill>
          <p:spPr>
            <a:xfrm>
              <a:off x="861060" y="4156710"/>
              <a:ext cx="2046731" cy="1067561"/>
            </a:xfrm>
            <a:prstGeom prst="rect">
              <a:avLst/>
            </a:prstGeom>
          </p:spPr>
        </p:pic>
        <p:pic>
          <p:nvPicPr>
            <p:cNvPr id="14" name="object 13">
              <a:extLst>
                <a:ext uri="{FF2B5EF4-FFF2-40B4-BE49-F238E27FC236}">
                  <a16:creationId xmlns:a16="http://schemas.microsoft.com/office/drawing/2014/main" id="{D79A2BA8-A384-D47A-4225-BF46C5FE8FBC}"/>
                </a:ext>
              </a:extLst>
            </p:cNvPr>
            <p:cNvPicPr/>
            <p:nvPr/>
          </p:nvPicPr>
          <p:blipFill>
            <a:blip r:embed="rId4" cstate="print"/>
            <a:stretch>
              <a:fillRect/>
            </a:stretch>
          </p:blipFill>
          <p:spPr>
            <a:xfrm>
              <a:off x="835152" y="3931920"/>
              <a:ext cx="595109" cy="1292351"/>
            </a:xfrm>
            <a:prstGeom prst="rect">
              <a:avLst/>
            </a:prstGeom>
          </p:spPr>
        </p:pic>
        <p:sp>
          <p:nvSpPr>
            <p:cNvPr id="15" name="object 14">
              <a:extLst>
                <a:ext uri="{FF2B5EF4-FFF2-40B4-BE49-F238E27FC236}">
                  <a16:creationId xmlns:a16="http://schemas.microsoft.com/office/drawing/2014/main" id="{98CED2D5-0214-3987-FF21-534CBA9A27EC}"/>
                </a:ext>
              </a:extLst>
            </p:cNvPr>
            <p:cNvSpPr/>
            <p:nvPr/>
          </p:nvSpPr>
          <p:spPr>
            <a:xfrm>
              <a:off x="830389" y="3927157"/>
              <a:ext cx="605155" cy="1302385"/>
            </a:xfrm>
            <a:custGeom>
              <a:avLst/>
              <a:gdLst/>
              <a:ahLst/>
              <a:cxnLst/>
              <a:rect l="l" t="t" r="r" b="b"/>
              <a:pathLst>
                <a:path w="605155" h="1302385">
                  <a:moveTo>
                    <a:pt x="0" y="0"/>
                  </a:moveTo>
                  <a:lnTo>
                    <a:pt x="604647" y="0"/>
                  </a:lnTo>
                  <a:lnTo>
                    <a:pt x="604647" y="1301877"/>
                  </a:lnTo>
                  <a:lnTo>
                    <a:pt x="0" y="1301877"/>
                  </a:lnTo>
                  <a:lnTo>
                    <a:pt x="0" y="0"/>
                  </a:lnTo>
                  <a:close/>
                </a:path>
              </a:pathLst>
            </a:custGeom>
            <a:ln w="9525">
              <a:solidFill>
                <a:srgbClr val="000000"/>
              </a:solidFill>
            </a:ln>
          </p:spPr>
          <p:txBody>
            <a:bodyPr wrap="square" lIns="0" tIns="0" rIns="0" bIns="0" rtlCol="0"/>
            <a:lstStyle/>
            <a:p>
              <a:endParaRPr/>
            </a:p>
          </p:txBody>
        </p:sp>
      </p:grpSp>
      <p:sp>
        <p:nvSpPr>
          <p:cNvPr id="16" name="object 15">
            <a:extLst>
              <a:ext uri="{FF2B5EF4-FFF2-40B4-BE49-F238E27FC236}">
                <a16:creationId xmlns:a16="http://schemas.microsoft.com/office/drawing/2014/main" id="{1E9A50A8-1086-87F6-16FB-EB71A334C50C}"/>
              </a:ext>
            </a:extLst>
          </p:cNvPr>
          <p:cNvSpPr txBox="1"/>
          <p:nvPr/>
        </p:nvSpPr>
        <p:spPr>
          <a:xfrm>
            <a:off x="1119229" y="5546492"/>
            <a:ext cx="1490345" cy="482600"/>
          </a:xfrm>
          <a:prstGeom prst="rect">
            <a:avLst/>
          </a:prstGeom>
        </p:spPr>
        <p:txBody>
          <a:bodyPr vert="horz" wrap="square" lIns="0" tIns="12700" rIns="0" bIns="0" rtlCol="0">
            <a:spAutoFit/>
          </a:bodyPr>
          <a:lstStyle/>
          <a:p>
            <a:pPr marL="215265" marR="5080" indent="-203200">
              <a:lnSpc>
                <a:spcPct val="100000"/>
              </a:lnSpc>
              <a:spcBef>
                <a:spcPts val="100"/>
              </a:spcBef>
            </a:pPr>
            <a:r>
              <a:rPr sz="1500" b="1" spc="-90">
                <a:solidFill>
                  <a:srgbClr val="176734"/>
                </a:solidFill>
                <a:latin typeface="Arial"/>
                <a:cs typeface="Arial"/>
              </a:rPr>
              <a:t>AI-</a:t>
            </a:r>
            <a:r>
              <a:rPr sz="1500" b="1" spc="-150">
                <a:solidFill>
                  <a:srgbClr val="176734"/>
                </a:solidFill>
                <a:latin typeface="Arial"/>
                <a:cs typeface="Arial"/>
              </a:rPr>
              <a:t>Assisted</a:t>
            </a:r>
            <a:r>
              <a:rPr sz="1500" b="1" spc="-25">
                <a:solidFill>
                  <a:srgbClr val="176734"/>
                </a:solidFill>
                <a:latin typeface="Arial"/>
                <a:cs typeface="Arial"/>
              </a:rPr>
              <a:t> </a:t>
            </a:r>
            <a:r>
              <a:rPr sz="1500" b="1" spc="-150">
                <a:solidFill>
                  <a:srgbClr val="176734"/>
                </a:solidFill>
                <a:latin typeface="Arial"/>
                <a:cs typeface="Arial"/>
              </a:rPr>
              <a:t>Charge </a:t>
            </a:r>
            <a:r>
              <a:rPr sz="1500" b="1" spc="-10">
                <a:solidFill>
                  <a:srgbClr val="176734"/>
                </a:solidFill>
                <a:latin typeface="Arial"/>
                <a:cs typeface="Arial"/>
              </a:rPr>
              <a:t>Management</a:t>
            </a:r>
            <a:endParaRPr sz="1500">
              <a:latin typeface="Arial"/>
              <a:cs typeface="Arial"/>
            </a:endParaRPr>
          </a:p>
        </p:txBody>
      </p:sp>
      <p:grpSp>
        <p:nvGrpSpPr>
          <p:cNvPr id="17" name="object 16">
            <a:extLst>
              <a:ext uri="{FF2B5EF4-FFF2-40B4-BE49-F238E27FC236}">
                <a16:creationId xmlns:a16="http://schemas.microsoft.com/office/drawing/2014/main" id="{52DCB302-30DF-52E9-901A-A1E51BED59DB}"/>
              </a:ext>
            </a:extLst>
          </p:cNvPr>
          <p:cNvGrpSpPr/>
          <p:nvPr/>
        </p:nvGrpSpPr>
        <p:grpSpPr>
          <a:xfrm>
            <a:off x="3717416" y="3936872"/>
            <a:ext cx="2373630" cy="1388745"/>
            <a:chOff x="3717416" y="3936872"/>
            <a:chExt cx="2373630" cy="1388745"/>
          </a:xfrm>
        </p:grpSpPr>
        <p:pic>
          <p:nvPicPr>
            <p:cNvPr id="18" name="object 17">
              <a:extLst>
                <a:ext uri="{FF2B5EF4-FFF2-40B4-BE49-F238E27FC236}">
                  <a16:creationId xmlns:a16="http://schemas.microsoft.com/office/drawing/2014/main" id="{122C8757-C6F6-F777-0319-F980E1364407}"/>
                </a:ext>
              </a:extLst>
            </p:cNvPr>
            <p:cNvPicPr/>
            <p:nvPr/>
          </p:nvPicPr>
          <p:blipFill>
            <a:blip r:embed="rId5" cstate="print"/>
            <a:stretch>
              <a:fillRect/>
            </a:stretch>
          </p:blipFill>
          <p:spPr>
            <a:xfrm>
              <a:off x="4039362" y="4187189"/>
              <a:ext cx="2051303" cy="1138427"/>
            </a:xfrm>
            <a:prstGeom prst="rect">
              <a:avLst/>
            </a:prstGeom>
          </p:spPr>
        </p:pic>
        <p:pic>
          <p:nvPicPr>
            <p:cNvPr id="19" name="object 18">
              <a:extLst>
                <a:ext uri="{FF2B5EF4-FFF2-40B4-BE49-F238E27FC236}">
                  <a16:creationId xmlns:a16="http://schemas.microsoft.com/office/drawing/2014/main" id="{C7572665-BD00-D4DB-07B4-DDE953D0DBE5}"/>
                </a:ext>
              </a:extLst>
            </p:cNvPr>
            <p:cNvPicPr/>
            <p:nvPr/>
          </p:nvPicPr>
          <p:blipFill>
            <a:blip r:embed="rId4" cstate="print"/>
            <a:stretch>
              <a:fillRect/>
            </a:stretch>
          </p:blipFill>
          <p:spPr>
            <a:xfrm>
              <a:off x="3726941" y="3946397"/>
              <a:ext cx="595883" cy="1292339"/>
            </a:xfrm>
            <a:prstGeom prst="rect">
              <a:avLst/>
            </a:prstGeom>
          </p:spPr>
        </p:pic>
        <p:sp>
          <p:nvSpPr>
            <p:cNvPr id="20" name="object 19">
              <a:extLst>
                <a:ext uri="{FF2B5EF4-FFF2-40B4-BE49-F238E27FC236}">
                  <a16:creationId xmlns:a16="http://schemas.microsoft.com/office/drawing/2014/main" id="{62F5814D-56B0-DD50-1635-D925341CDB65}"/>
                </a:ext>
              </a:extLst>
            </p:cNvPr>
            <p:cNvSpPr/>
            <p:nvPr/>
          </p:nvSpPr>
          <p:spPr>
            <a:xfrm>
              <a:off x="3722179" y="3941635"/>
              <a:ext cx="605790" cy="1302385"/>
            </a:xfrm>
            <a:custGeom>
              <a:avLst/>
              <a:gdLst/>
              <a:ahLst/>
              <a:cxnLst/>
              <a:rect l="l" t="t" r="r" b="b"/>
              <a:pathLst>
                <a:path w="605789" h="1302385">
                  <a:moveTo>
                    <a:pt x="0" y="0"/>
                  </a:moveTo>
                  <a:lnTo>
                    <a:pt x="605409" y="0"/>
                  </a:lnTo>
                  <a:lnTo>
                    <a:pt x="605409" y="1301877"/>
                  </a:lnTo>
                  <a:lnTo>
                    <a:pt x="0" y="1301877"/>
                  </a:lnTo>
                  <a:lnTo>
                    <a:pt x="0" y="0"/>
                  </a:lnTo>
                  <a:close/>
                </a:path>
              </a:pathLst>
            </a:custGeom>
            <a:ln w="9525">
              <a:solidFill>
                <a:srgbClr val="000000"/>
              </a:solidFill>
            </a:ln>
          </p:spPr>
          <p:txBody>
            <a:bodyPr wrap="square" lIns="0" tIns="0" rIns="0" bIns="0" rtlCol="0"/>
            <a:lstStyle/>
            <a:p>
              <a:endParaRPr/>
            </a:p>
          </p:txBody>
        </p:sp>
      </p:grpSp>
      <p:sp>
        <p:nvSpPr>
          <p:cNvPr id="21" name="object 20">
            <a:extLst>
              <a:ext uri="{FF2B5EF4-FFF2-40B4-BE49-F238E27FC236}">
                <a16:creationId xmlns:a16="http://schemas.microsoft.com/office/drawing/2014/main" id="{AB478D37-C136-88A0-2423-11283C8DCFB9}"/>
              </a:ext>
            </a:extLst>
          </p:cNvPr>
          <p:cNvSpPr txBox="1"/>
          <p:nvPr/>
        </p:nvSpPr>
        <p:spPr>
          <a:xfrm>
            <a:off x="4201310" y="5546492"/>
            <a:ext cx="1535430" cy="482600"/>
          </a:xfrm>
          <a:prstGeom prst="rect">
            <a:avLst/>
          </a:prstGeom>
        </p:spPr>
        <p:txBody>
          <a:bodyPr vert="horz" wrap="square" lIns="0" tIns="12700" rIns="0" bIns="0" rtlCol="0">
            <a:spAutoFit/>
          </a:bodyPr>
          <a:lstStyle/>
          <a:p>
            <a:pPr marL="65405" marR="5080" indent="-53340">
              <a:lnSpc>
                <a:spcPct val="100000"/>
              </a:lnSpc>
              <a:spcBef>
                <a:spcPts val="100"/>
              </a:spcBef>
            </a:pPr>
            <a:r>
              <a:rPr sz="1500" b="1" spc="-95">
                <a:solidFill>
                  <a:srgbClr val="176734"/>
                </a:solidFill>
                <a:latin typeface="Arial"/>
                <a:cs typeface="Arial"/>
              </a:rPr>
              <a:t>Fleet</a:t>
            </a:r>
            <a:r>
              <a:rPr sz="1500" b="1" spc="-60">
                <a:solidFill>
                  <a:srgbClr val="176734"/>
                </a:solidFill>
                <a:latin typeface="Arial"/>
                <a:cs typeface="Arial"/>
              </a:rPr>
              <a:t> </a:t>
            </a:r>
            <a:r>
              <a:rPr sz="1500" b="1" spc="-140">
                <a:solidFill>
                  <a:srgbClr val="176734"/>
                </a:solidFill>
                <a:latin typeface="Arial"/>
                <a:cs typeface="Arial"/>
              </a:rPr>
              <a:t>Forecasting</a:t>
            </a:r>
            <a:r>
              <a:rPr sz="1500" b="1" spc="-40">
                <a:solidFill>
                  <a:srgbClr val="176734"/>
                </a:solidFill>
                <a:latin typeface="Arial"/>
                <a:cs typeface="Arial"/>
              </a:rPr>
              <a:t> </a:t>
            </a:r>
            <a:r>
              <a:rPr sz="1500" b="1" spc="-50">
                <a:solidFill>
                  <a:srgbClr val="176734"/>
                </a:solidFill>
                <a:latin typeface="Arial"/>
                <a:cs typeface="Arial"/>
              </a:rPr>
              <a:t>&amp; </a:t>
            </a:r>
            <a:r>
              <a:rPr sz="1500" b="1" spc="-120">
                <a:solidFill>
                  <a:srgbClr val="176734"/>
                </a:solidFill>
                <a:latin typeface="Arial"/>
                <a:cs typeface="Arial"/>
              </a:rPr>
              <a:t>Vehicle</a:t>
            </a:r>
            <a:r>
              <a:rPr sz="1500" b="1" spc="-65">
                <a:solidFill>
                  <a:srgbClr val="176734"/>
                </a:solidFill>
                <a:latin typeface="Arial"/>
                <a:cs typeface="Arial"/>
              </a:rPr>
              <a:t> </a:t>
            </a:r>
            <a:r>
              <a:rPr sz="1500" b="1" spc="-100">
                <a:solidFill>
                  <a:srgbClr val="176734"/>
                </a:solidFill>
                <a:latin typeface="Arial"/>
                <a:cs typeface="Arial"/>
              </a:rPr>
              <a:t>Readiness</a:t>
            </a:r>
            <a:endParaRPr sz="1500">
              <a:latin typeface="Arial"/>
              <a:cs typeface="Arial"/>
            </a:endParaRPr>
          </a:p>
        </p:txBody>
      </p:sp>
      <p:grpSp>
        <p:nvGrpSpPr>
          <p:cNvPr id="22" name="object 21">
            <a:extLst>
              <a:ext uri="{FF2B5EF4-FFF2-40B4-BE49-F238E27FC236}">
                <a16:creationId xmlns:a16="http://schemas.microsoft.com/office/drawing/2014/main" id="{912487E0-3F5A-52A5-4977-E2ACEA397485}"/>
              </a:ext>
            </a:extLst>
          </p:cNvPr>
          <p:cNvGrpSpPr/>
          <p:nvPr/>
        </p:nvGrpSpPr>
        <p:grpSpPr>
          <a:xfrm>
            <a:off x="6839712" y="3799332"/>
            <a:ext cx="2313940" cy="1435735"/>
            <a:chOff x="6839712" y="3799332"/>
            <a:chExt cx="2313940" cy="1435735"/>
          </a:xfrm>
        </p:grpSpPr>
        <p:pic>
          <p:nvPicPr>
            <p:cNvPr id="23" name="object 22">
              <a:extLst>
                <a:ext uri="{FF2B5EF4-FFF2-40B4-BE49-F238E27FC236}">
                  <a16:creationId xmlns:a16="http://schemas.microsoft.com/office/drawing/2014/main" id="{6D5B0805-7015-83BE-DB44-BFDBE380C351}"/>
                </a:ext>
              </a:extLst>
            </p:cNvPr>
            <p:cNvPicPr/>
            <p:nvPr/>
          </p:nvPicPr>
          <p:blipFill>
            <a:blip r:embed="rId6" cstate="print"/>
            <a:stretch>
              <a:fillRect/>
            </a:stretch>
          </p:blipFill>
          <p:spPr>
            <a:xfrm>
              <a:off x="6839712" y="4271772"/>
              <a:ext cx="1735073" cy="963167"/>
            </a:xfrm>
            <a:prstGeom prst="rect">
              <a:avLst/>
            </a:prstGeom>
          </p:spPr>
        </p:pic>
        <p:pic>
          <p:nvPicPr>
            <p:cNvPr id="24" name="object 23">
              <a:extLst>
                <a:ext uri="{FF2B5EF4-FFF2-40B4-BE49-F238E27FC236}">
                  <a16:creationId xmlns:a16="http://schemas.microsoft.com/office/drawing/2014/main" id="{73597F1C-09DC-66D4-A59A-1BEB93B8194B}"/>
                </a:ext>
              </a:extLst>
            </p:cNvPr>
            <p:cNvPicPr/>
            <p:nvPr/>
          </p:nvPicPr>
          <p:blipFill>
            <a:blip r:embed="rId7" cstate="print"/>
            <a:stretch>
              <a:fillRect/>
            </a:stretch>
          </p:blipFill>
          <p:spPr>
            <a:xfrm>
              <a:off x="7418069" y="3799332"/>
              <a:ext cx="1735073" cy="962405"/>
            </a:xfrm>
            <a:prstGeom prst="rect">
              <a:avLst/>
            </a:prstGeom>
          </p:spPr>
        </p:pic>
      </p:grpSp>
      <p:sp>
        <p:nvSpPr>
          <p:cNvPr id="25" name="object 24">
            <a:extLst>
              <a:ext uri="{FF2B5EF4-FFF2-40B4-BE49-F238E27FC236}">
                <a16:creationId xmlns:a16="http://schemas.microsoft.com/office/drawing/2014/main" id="{F18C0797-3C0E-729F-6A31-203E6A6203FB}"/>
              </a:ext>
            </a:extLst>
          </p:cNvPr>
          <p:cNvSpPr txBox="1"/>
          <p:nvPr/>
        </p:nvSpPr>
        <p:spPr>
          <a:xfrm>
            <a:off x="7014561" y="5546492"/>
            <a:ext cx="1978660" cy="482600"/>
          </a:xfrm>
          <a:prstGeom prst="rect">
            <a:avLst/>
          </a:prstGeom>
        </p:spPr>
        <p:txBody>
          <a:bodyPr vert="horz" wrap="square" lIns="0" tIns="12700" rIns="0" bIns="0" rtlCol="0">
            <a:spAutoFit/>
          </a:bodyPr>
          <a:lstStyle/>
          <a:p>
            <a:pPr marL="12700" marR="5080" indent="28575">
              <a:lnSpc>
                <a:spcPct val="100000"/>
              </a:lnSpc>
              <a:spcBef>
                <a:spcPts val="100"/>
              </a:spcBef>
            </a:pPr>
            <a:r>
              <a:rPr sz="1500" b="1" spc="-60">
                <a:solidFill>
                  <a:srgbClr val="176734"/>
                </a:solidFill>
                <a:latin typeface="Arial"/>
                <a:cs typeface="Arial"/>
              </a:rPr>
              <a:t>Utility</a:t>
            </a:r>
            <a:r>
              <a:rPr sz="1500" b="1" spc="-45">
                <a:solidFill>
                  <a:srgbClr val="176734"/>
                </a:solidFill>
                <a:latin typeface="Arial"/>
                <a:cs typeface="Arial"/>
              </a:rPr>
              <a:t> </a:t>
            </a:r>
            <a:r>
              <a:rPr sz="1500" b="1" spc="-100">
                <a:solidFill>
                  <a:srgbClr val="176734"/>
                </a:solidFill>
                <a:latin typeface="Arial"/>
                <a:cs typeface="Arial"/>
              </a:rPr>
              <a:t>Tariff</a:t>
            </a:r>
            <a:r>
              <a:rPr sz="1500" b="1" spc="-50">
                <a:solidFill>
                  <a:srgbClr val="176734"/>
                </a:solidFill>
                <a:latin typeface="Arial"/>
                <a:cs typeface="Arial"/>
              </a:rPr>
              <a:t> </a:t>
            </a:r>
            <a:r>
              <a:rPr sz="1500" b="1" spc="-114">
                <a:solidFill>
                  <a:srgbClr val="176734"/>
                </a:solidFill>
                <a:latin typeface="Arial"/>
                <a:cs typeface="Arial"/>
              </a:rPr>
              <a:t>Database</a:t>
            </a:r>
            <a:r>
              <a:rPr sz="1500" b="1" spc="-50">
                <a:solidFill>
                  <a:srgbClr val="176734"/>
                </a:solidFill>
                <a:latin typeface="Arial"/>
                <a:cs typeface="Arial"/>
              </a:rPr>
              <a:t> &amp; </a:t>
            </a:r>
            <a:r>
              <a:rPr sz="1500" b="1" spc="-60">
                <a:solidFill>
                  <a:srgbClr val="176734"/>
                </a:solidFill>
                <a:latin typeface="Arial"/>
                <a:cs typeface="Arial"/>
              </a:rPr>
              <a:t>Market</a:t>
            </a:r>
            <a:r>
              <a:rPr sz="1500" b="1" spc="-65">
                <a:solidFill>
                  <a:srgbClr val="176734"/>
                </a:solidFill>
                <a:latin typeface="Arial"/>
                <a:cs typeface="Arial"/>
              </a:rPr>
              <a:t> </a:t>
            </a:r>
            <a:r>
              <a:rPr sz="1500" b="1" spc="-125">
                <a:solidFill>
                  <a:srgbClr val="176734"/>
                </a:solidFill>
                <a:latin typeface="Arial"/>
                <a:cs typeface="Arial"/>
              </a:rPr>
              <a:t>Price</a:t>
            </a:r>
            <a:r>
              <a:rPr sz="1500" b="1" spc="-80">
                <a:solidFill>
                  <a:srgbClr val="176734"/>
                </a:solidFill>
                <a:latin typeface="Arial"/>
                <a:cs typeface="Arial"/>
              </a:rPr>
              <a:t> </a:t>
            </a:r>
            <a:r>
              <a:rPr sz="1500" b="1" spc="-125">
                <a:solidFill>
                  <a:srgbClr val="176734"/>
                </a:solidFill>
                <a:latin typeface="Arial"/>
                <a:cs typeface="Arial"/>
              </a:rPr>
              <a:t>Forecasting</a:t>
            </a:r>
            <a:endParaRPr sz="1500">
              <a:latin typeface="Arial"/>
              <a:cs typeface="Arial"/>
            </a:endParaRPr>
          </a:p>
        </p:txBody>
      </p:sp>
      <p:sp>
        <p:nvSpPr>
          <p:cNvPr id="26" name="object 25">
            <a:extLst>
              <a:ext uri="{FF2B5EF4-FFF2-40B4-BE49-F238E27FC236}">
                <a16:creationId xmlns:a16="http://schemas.microsoft.com/office/drawing/2014/main" id="{1B7247B0-4D4B-8D27-6C0F-6093B7FAFF9F}"/>
              </a:ext>
            </a:extLst>
          </p:cNvPr>
          <p:cNvSpPr txBox="1"/>
          <p:nvPr/>
        </p:nvSpPr>
        <p:spPr>
          <a:xfrm>
            <a:off x="10142282" y="5546492"/>
            <a:ext cx="1051560" cy="482600"/>
          </a:xfrm>
          <a:prstGeom prst="rect">
            <a:avLst/>
          </a:prstGeom>
        </p:spPr>
        <p:txBody>
          <a:bodyPr vert="horz" wrap="square" lIns="0" tIns="12700" rIns="0" bIns="0" rtlCol="0">
            <a:spAutoFit/>
          </a:bodyPr>
          <a:lstStyle/>
          <a:p>
            <a:pPr marL="12700" marR="5080" indent="59690">
              <a:lnSpc>
                <a:spcPct val="100000"/>
              </a:lnSpc>
              <a:spcBef>
                <a:spcPts val="100"/>
              </a:spcBef>
            </a:pPr>
            <a:r>
              <a:rPr sz="1500" b="1" spc="-95">
                <a:solidFill>
                  <a:srgbClr val="176734"/>
                </a:solidFill>
                <a:latin typeface="Arial"/>
                <a:cs typeface="Arial"/>
              </a:rPr>
              <a:t>Battery</a:t>
            </a:r>
            <a:r>
              <a:rPr sz="1500" b="1" spc="-50">
                <a:solidFill>
                  <a:srgbClr val="176734"/>
                </a:solidFill>
                <a:latin typeface="Arial"/>
                <a:cs typeface="Arial"/>
              </a:rPr>
              <a:t> </a:t>
            </a:r>
            <a:r>
              <a:rPr sz="1500" b="1" spc="-20">
                <a:solidFill>
                  <a:srgbClr val="176734"/>
                </a:solidFill>
                <a:latin typeface="Arial"/>
                <a:cs typeface="Arial"/>
              </a:rPr>
              <a:t>Life </a:t>
            </a:r>
            <a:r>
              <a:rPr sz="1500" b="1" spc="-95">
                <a:solidFill>
                  <a:srgbClr val="176734"/>
                </a:solidFill>
                <a:latin typeface="Arial"/>
                <a:cs typeface="Arial"/>
              </a:rPr>
              <a:t>Optimization</a:t>
            </a:r>
            <a:endParaRPr sz="1500">
              <a:latin typeface="Arial"/>
              <a:cs typeface="Arial"/>
            </a:endParaRPr>
          </a:p>
        </p:txBody>
      </p:sp>
      <p:pic>
        <p:nvPicPr>
          <p:cNvPr id="27" name="object 26">
            <a:extLst>
              <a:ext uri="{FF2B5EF4-FFF2-40B4-BE49-F238E27FC236}">
                <a16:creationId xmlns:a16="http://schemas.microsoft.com/office/drawing/2014/main" id="{CAE10838-D3BE-9A3C-FE2F-FC831C077AC9}"/>
              </a:ext>
            </a:extLst>
          </p:cNvPr>
          <p:cNvPicPr/>
          <p:nvPr/>
        </p:nvPicPr>
        <p:blipFill>
          <a:blip r:embed="rId8" cstate="print"/>
          <a:stretch>
            <a:fillRect/>
          </a:stretch>
        </p:blipFill>
        <p:spPr>
          <a:xfrm>
            <a:off x="9938766" y="3903889"/>
            <a:ext cx="1444752" cy="1446619"/>
          </a:xfrm>
          <a:prstGeom prst="rect">
            <a:avLst/>
          </a:prstGeom>
        </p:spPr>
      </p:pic>
    </p:spTree>
    <p:extLst>
      <p:ext uri="{BB962C8B-B14F-4D97-AF65-F5344CB8AC3E}">
        <p14:creationId xmlns:p14="http://schemas.microsoft.com/office/powerpoint/2010/main" val="4286498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CB8FC5-332D-AF4D-92BF-E268D86CA77D}"/>
              </a:ext>
            </a:extLst>
          </p:cNvPr>
          <p:cNvSpPr/>
          <p:nvPr/>
        </p:nvSpPr>
        <p:spPr>
          <a:xfrm>
            <a:off x="0" y="0"/>
            <a:ext cx="12192000" cy="6858000"/>
          </a:xfrm>
          <a:prstGeom prst="rect">
            <a:avLst/>
          </a:prstGeom>
          <a:solidFill>
            <a:srgbClr val="759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33A3CCA-3E93-428B-8A37-E16EAFEF7396}"/>
              </a:ext>
            </a:extLst>
          </p:cNvPr>
          <p:cNvSpPr txBox="1"/>
          <p:nvPr/>
        </p:nvSpPr>
        <p:spPr>
          <a:xfrm>
            <a:off x="4692418" y="5833533"/>
            <a:ext cx="2807162" cy="369332"/>
          </a:xfrm>
          <a:prstGeom prst="rect">
            <a:avLst/>
          </a:prstGeom>
          <a:noFill/>
        </p:spPr>
        <p:txBody>
          <a:bodyPr wrap="square" rtlCol="0">
            <a:spAutoFit/>
          </a:bodyPr>
          <a:lstStyle/>
          <a:p>
            <a:pPr algn="ctr"/>
            <a:r>
              <a:rPr lang="en-US" spc="600">
                <a:solidFill>
                  <a:schemeClr val="tx2"/>
                </a:solidFill>
                <a:latin typeface="Montserrat Medium" pitchFamily="2" charset="77"/>
                <a:ea typeface="Roboto" panose="02000000000000000000" pitchFamily="2" charset="0"/>
                <a:cs typeface="Lato" charset="0"/>
              </a:rPr>
              <a:t>NUVVE.COM</a:t>
            </a:r>
          </a:p>
        </p:txBody>
      </p:sp>
      <p:pic>
        <p:nvPicPr>
          <p:cNvPr id="4" name="Picture 3">
            <a:extLst>
              <a:ext uri="{FF2B5EF4-FFF2-40B4-BE49-F238E27FC236}">
                <a16:creationId xmlns:a16="http://schemas.microsoft.com/office/drawing/2014/main" id="{E890C9BA-B345-614B-BEE4-A60004B9E7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34289" y="2214434"/>
            <a:ext cx="5323418" cy="3452539"/>
          </a:xfrm>
          <a:prstGeom prst="rect">
            <a:avLst/>
          </a:prstGeom>
        </p:spPr>
      </p:pic>
      <p:sp>
        <p:nvSpPr>
          <p:cNvPr id="6" name="TextBox 5">
            <a:extLst>
              <a:ext uri="{FF2B5EF4-FFF2-40B4-BE49-F238E27FC236}">
                <a16:creationId xmlns:a16="http://schemas.microsoft.com/office/drawing/2014/main" id="{FE1F1C8F-E9E4-0242-8F26-8E9FDBF5C4A0}"/>
              </a:ext>
            </a:extLst>
          </p:cNvPr>
          <p:cNvSpPr txBox="1"/>
          <p:nvPr/>
        </p:nvSpPr>
        <p:spPr>
          <a:xfrm>
            <a:off x="1652238" y="1032211"/>
            <a:ext cx="8887521" cy="1015663"/>
          </a:xfrm>
          <a:prstGeom prst="rect">
            <a:avLst/>
          </a:prstGeom>
          <a:noFill/>
          <a:ln>
            <a:noFill/>
          </a:ln>
        </p:spPr>
        <p:txBody>
          <a:bodyPr wrap="square" rtlCol="0">
            <a:spAutoFit/>
          </a:bodyPr>
          <a:lstStyle/>
          <a:p>
            <a:pPr algn="ctr"/>
            <a:r>
              <a:rPr lang="en-US" sz="6000" b="1">
                <a:latin typeface="Montserrat" pitchFamily="2" charset="77"/>
              </a:rPr>
              <a:t>Q &amp; A</a:t>
            </a:r>
            <a:endParaRPr lang="id-ID" sz="6000" b="1">
              <a:latin typeface="Montserrat" pitchFamily="2" charset="77"/>
            </a:endParaRPr>
          </a:p>
        </p:txBody>
      </p:sp>
    </p:spTree>
    <p:extLst>
      <p:ext uri="{BB962C8B-B14F-4D97-AF65-F5344CB8AC3E}">
        <p14:creationId xmlns:p14="http://schemas.microsoft.com/office/powerpoint/2010/main" val="1139741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CB8FC5-332D-AF4D-92BF-E268D86CA77D}"/>
              </a:ext>
            </a:extLst>
          </p:cNvPr>
          <p:cNvSpPr/>
          <p:nvPr/>
        </p:nvSpPr>
        <p:spPr>
          <a:xfrm>
            <a:off x="-2" y="1992"/>
            <a:ext cx="12192000" cy="6858000"/>
          </a:xfrm>
          <a:prstGeom prst="rect">
            <a:avLst/>
          </a:prstGeom>
          <a:solidFill>
            <a:srgbClr val="759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33A3CCA-3E93-428B-8A37-E16EAFEF7396}"/>
              </a:ext>
            </a:extLst>
          </p:cNvPr>
          <p:cNvSpPr txBox="1"/>
          <p:nvPr/>
        </p:nvSpPr>
        <p:spPr>
          <a:xfrm>
            <a:off x="4692418" y="5833533"/>
            <a:ext cx="2807162" cy="369332"/>
          </a:xfrm>
          <a:prstGeom prst="rect">
            <a:avLst/>
          </a:prstGeom>
          <a:noFill/>
        </p:spPr>
        <p:txBody>
          <a:bodyPr wrap="square" rtlCol="0">
            <a:spAutoFit/>
          </a:bodyPr>
          <a:lstStyle/>
          <a:p>
            <a:pPr algn="ctr"/>
            <a:r>
              <a:rPr lang="en-US" spc="600">
                <a:solidFill>
                  <a:schemeClr val="tx2"/>
                </a:solidFill>
                <a:latin typeface="Montserrat Medium" pitchFamily="2" charset="77"/>
                <a:ea typeface="Roboto" panose="02000000000000000000" pitchFamily="2" charset="0"/>
                <a:cs typeface="Lato" charset="0"/>
              </a:rPr>
              <a:t>NUVVE.COM</a:t>
            </a:r>
          </a:p>
        </p:txBody>
      </p:sp>
      <p:pic>
        <p:nvPicPr>
          <p:cNvPr id="4" name="Picture 3">
            <a:extLst>
              <a:ext uri="{FF2B5EF4-FFF2-40B4-BE49-F238E27FC236}">
                <a16:creationId xmlns:a16="http://schemas.microsoft.com/office/drawing/2014/main" id="{E890C9BA-B345-614B-BEE4-A60004B9E7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34289" y="2214434"/>
            <a:ext cx="5323418" cy="3452539"/>
          </a:xfrm>
          <a:prstGeom prst="rect">
            <a:avLst/>
          </a:prstGeom>
        </p:spPr>
      </p:pic>
      <p:sp>
        <p:nvSpPr>
          <p:cNvPr id="6" name="TextBox 5">
            <a:extLst>
              <a:ext uri="{FF2B5EF4-FFF2-40B4-BE49-F238E27FC236}">
                <a16:creationId xmlns:a16="http://schemas.microsoft.com/office/drawing/2014/main" id="{FE1F1C8F-E9E4-0242-8F26-8E9FDBF5C4A0}"/>
              </a:ext>
            </a:extLst>
          </p:cNvPr>
          <p:cNvSpPr txBox="1"/>
          <p:nvPr/>
        </p:nvSpPr>
        <p:spPr>
          <a:xfrm>
            <a:off x="1652238" y="1032211"/>
            <a:ext cx="8887521" cy="1015663"/>
          </a:xfrm>
          <a:prstGeom prst="rect">
            <a:avLst/>
          </a:prstGeom>
          <a:noFill/>
          <a:ln>
            <a:noFill/>
          </a:ln>
        </p:spPr>
        <p:txBody>
          <a:bodyPr wrap="square" rtlCol="0">
            <a:spAutoFit/>
          </a:bodyPr>
          <a:lstStyle/>
          <a:p>
            <a:pPr algn="ctr"/>
            <a:r>
              <a:rPr lang="en-US" sz="6000" b="1">
                <a:latin typeface="Montserrat" pitchFamily="2" charset="77"/>
              </a:rPr>
              <a:t>THANK YOU</a:t>
            </a:r>
            <a:endParaRPr lang="id-ID" sz="6000" b="1">
              <a:latin typeface="Montserrat" pitchFamily="2" charset="77"/>
            </a:endParaRPr>
          </a:p>
        </p:txBody>
      </p:sp>
    </p:spTree>
    <p:extLst>
      <p:ext uri="{BB962C8B-B14F-4D97-AF65-F5344CB8AC3E}">
        <p14:creationId xmlns:p14="http://schemas.microsoft.com/office/powerpoint/2010/main" val="1389840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itle 3"/>
          <p:cNvSpPr>
            <a:spLocks noGrp="1"/>
          </p:cNvSpPr>
          <p:nvPr>
            <p:ph type="title"/>
          </p:nvPr>
        </p:nvSpPr>
        <p:spPr/>
        <p:txBody>
          <a:bodyPr>
            <a:normAutofit/>
          </a:bodyPr>
          <a:lstStyle/>
          <a:p>
            <a:r>
              <a:rPr lang="en-US" sz="2800">
                <a:solidFill>
                  <a:schemeClr val="accent1"/>
                </a:solidFill>
                <a:latin typeface="Georgia" panose="02040502050405020303" pitchFamily="18" charset="0"/>
              </a:rPr>
              <a:t>Legal Disclaimer</a:t>
            </a:r>
            <a:endParaRPr lang="en-US" sz="2800" b="1" i="1">
              <a:solidFill>
                <a:schemeClr val="accent1"/>
              </a:solidFill>
              <a:latin typeface="Georgia" panose="02040502050405020303" pitchFamily="18" charset="0"/>
            </a:endParaRPr>
          </a:p>
        </p:txBody>
      </p:sp>
      <p:sp>
        <p:nvSpPr>
          <p:cNvPr id="3" name="TextBox 2">
            <a:extLst>
              <a:ext uri="{FF2B5EF4-FFF2-40B4-BE49-F238E27FC236}">
                <a16:creationId xmlns:a16="http://schemas.microsoft.com/office/drawing/2014/main" id="{5221D4AB-D333-47DA-9408-1CA719504C1D}"/>
              </a:ext>
            </a:extLst>
          </p:cNvPr>
          <p:cNvSpPr txBox="1"/>
          <p:nvPr/>
        </p:nvSpPr>
        <p:spPr>
          <a:xfrm>
            <a:off x="863360" y="987740"/>
            <a:ext cx="10663106" cy="5642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sz="900">
                <a:latin typeface="Helvetica" pitchFamily="2" charset="0"/>
              </a:rPr>
              <a:t>This presentation (this “Presentation”) is provided for information purposes only and has been prepared to assist interested parties in making their own evaluation with respect to a potential business combination between Newborn Acquisition Corp. (“Newborn” or “NBAC”) and Nuvve Corporation (“Nuvve” or the “Company”) and related transactions (the “Proposed Business Combination”) and for no other purpose. </a:t>
            </a:r>
          </a:p>
          <a:p>
            <a:pPr>
              <a:spcBef>
                <a:spcPts val="0"/>
              </a:spcBef>
            </a:pPr>
            <a:endParaRPr lang="en-US" sz="900">
              <a:latin typeface="Helvetica" pitchFamily="2" charset="0"/>
            </a:endParaRPr>
          </a:p>
          <a:p>
            <a:pPr>
              <a:spcBef>
                <a:spcPts val="0"/>
              </a:spcBef>
            </a:pPr>
            <a:r>
              <a:rPr lang="en-US" sz="900">
                <a:latin typeface="Helvetica" pitchFamily="2" charset="0"/>
              </a:rPr>
              <a:t>No representations or warranties, express or implied are given in, or in respect of, this Presentation. To the fullest extent permitted by law in no circumstances will NBAC, Nuvve or any of their respective subsidiaries, stockholders, affiliates, representatives, partners, directors, officers, employees, advisers or agents be responsible or liable for any direct, indirect or consequential loss or loss of profit arising from the use of this Presentation, its contents, its omissions, reliance on the information contained within it, or on opinions communicated in relation thereto or otherwise arising in connection therewith. Industry and market data used in this Presentation have been obtained from third-party industry publications and sources as well as from research reports prepared for other purposes. Neither NBAC nor Nuvve has independently verified the data obtained from these sources and cannot assure you of the data’s accuracy or completeness. This data is subject to change. In addition, this Presentation does not purport to be all-inclusive or to contain all of the information that may be required to make a full analysis of Nuvve or the Proposed Business Combination. Viewers of this Presentation should each make their own evaluation of Nuvve and of the relevance and adequacy of the information and should make such other investigations as they deem necessary.</a:t>
            </a:r>
          </a:p>
          <a:p>
            <a:pPr>
              <a:spcBef>
                <a:spcPts val="0"/>
              </a:spcBef>
            </a:pPr>
            <a:endParaRPr lang="en-US" sz="900" b="1">
              <a:latin typeface="Helvetica" pitchFamily="2" charset="0"/>
            </a:endParaRPr>
          </a:p>
          <a:p>
            <a:pPr>
              <a:spcBef>
                <a:spcPts val="0"/>
              </a:spcBef>
            </a:pPr>
            <a:r>
              <a:rPr lang="en-US" sz="900" b="1">
                <a:latin typeface="Helvetica" pitchFamily="2" charset="0"/>
              </a:rPr>
              <a:t>Forward Looking Statements</a:t>
            </a:r>
          </a:p>
          <a:p>
            <a:pPr>
              <a:spcBef>
                <a:spcPts val="0"/>
              </a:spcBef>
            </a:pPr>
            <a:r>
              <a:rPr lang="en-US" sz="900">
                <a:latin typeface="Helvetica" pitchFamily="2" charset="0"/>
              </a:rPr>
              <a:t>Certain statements included in this Presentation that are not historical facts are forward-looking statements for purposes of the safe harbor provisions under the United States Private Securities Litigation Reform Act of 1995. Forward-looking statements generally are accompanied by words such as “believe,” “may,” “will,” “estimate,” “continue,” “anticipate,” “intend,” “expect,” “should,” “would,” “plan,” “predict,” “potential,” “seem,” “seek,” “future,” “outlook,” “model,” “target,” “goal,” and similar expressions that predict or indicate future events or trends or that are not statements of historical matters. These forward-looking statements include, but are not limited to, statements regarding estimates and forecasts of other financial and performance metrics and projections of market opportunity. These statements are based on various assumptions, whether or not identified in this Presentation, and on the current expectations of NBAC’s and Nuvve’s management and are not predictions of actual performance. These forward-looking statements are provided for illustrative purposes only and are not intended to serve as, and must not be relied on by any investor as, a guarantee, an assurance, a prediction or a definitive statement of fact or probability. Actual events and circumstances are difficult or impossible to predict and will differ from assumptions. Many actual events and circumstances are beyond the control of NBAC and Nuvve. These forward-looking statements are subject to a number of risks and uncertainties, including changes in domestic and foreign business, market, financial, political and legal conditions; the inability of the parties to successfully or timely consummate the Proposed Business Combination, including the risk that any required regulatory approvals are not obtained, are delayed or are subject to unanticipated conditions that could adversely affect the combined company or the expected benefits of the Proposed Business Combination or that the approval of the stockholders of NBAC or Nuvve is not obtained; failure to realize the anticipated benefits of the Proposed Business Combination; risks relating to the uncertainty of the projected financial information with respect to Nuvve; risks related to the organic and inorganic growth of Nuvve’s business and the timing of expected business milestones; the effects of competition on Nuvve’s future business; the amount of redemption requests made by NBAC’s stockholders; the ability of NBAC or the combined company to issue equity or equity-linked securities or obtain debt financing in connection with the Proposed Business Combination or in the future, and those factors discussed in NBAC’s final prospectus dated February 13, 2020 under the heading “Risk Factors,” and other documents of NBAC filed, or to be filed, with the Securities and Exchange Commission (“SEC”). If any of these risks materialize or our assumptions prove incorrect, actual results could differ materially from the results implied by these forward-looking statements. There may be additional risks that neither NBAC nor Nuvve presently know or that NBAC and Nuvve currently believe are immaterial that could also cause actual results to differ from those contained in the forward-looking statements. In addition, forward-looking statements reflect NBAC’s and Nuvve’s expectations, plans or forecasts of future events and views as of the date of this Presentation. NBAC and Nuvve anticipate that subsequent events and developments will cause NBAC’s and Nuvve’s assessments to change. However, while NBAC and Nuvve may elect to update these forward-looking statements at some point in the future, NBAC and Nuvve specifically disclaim any obligation to do so. These forward-looking statements should not be relied upon as representing NBAC’s and Nuvve’s assessments as of any date subsequent to the date of this Presentation. Accordingly, undue reliance should not be placed upon the forward-looking statements.</a:t>
            </a:r>
          </a:p>
          <a:p>
            <a:pPr>
              <a:spcBef>
                <a:spcPts val="0"/>
              </a:spcBef>
            </a:pPr>
            <a:endParaRPr lang="en-US" sz="900" b="1">
              <a:latin typeface="Helvetica" pitchFamily="2" charset="0"/>
            </a:endParaRPr>
          </a:p>
          <a:p>
            <a:pPr>
              <a:spcBef>
                <a:spcPts val="0"/>
              </a:spcBef>
            </a:pPr>
            <a:r>
              <a:rPr lang="en-US" sz="900" b="1">
                <a:latin typeface="Helvetica" pitchFamily="2" charset="0"/>
              </a:rPr>
              <a:t>Use of Projections</a:t>
            </a:r>
          </a:p>
          <a:p>
            <a:pPr>
              <a:spcBef>
                <a:spcPts val="0"/>
              </a:spcBef>
            </a:pPr>
            <a:r>
              <a:rPr lang="en-US" sz="900">
                <a:latin typeface="Helvetica" pitchFamily="2" charset="0"/>
              </a:rPr>
              <a:t>This Presentation contains projected financial information with respect to Nuvve. Such projected financial information constitutes forward-looking information, and is for illustrative purposes only and should not be relied upon as necessarily being indicative of future results. The assumptions and estimates underlying such financial forecast information are inherently uncertain and are subject to a wide variety of significant business, economic, competitive and other risks and uncertainties. See “Forward-Looking Statements” above. Actual results may differ materially from the results contemplated by the financial forecast information contained in this Presentation, and the inclusion of such information in this Presentation should not be regarded as a representation by any person that the results reflected in such forecasts will be achieved.</a:t>
            </a:r>
          </a:p>
        </p:txBody>
      </p:sp>
    </p:spTree>
    <p:extLst>
      <p:ext uri="{BB962C8B-B14F-4D97-AF65-F5344CB8AC3E}">
        <p14:creationId xmlns:p14="http://schemas.microsoft.com/office/powerpoint/2010/main" val="2986980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itle 3"/>
          <p:cNvSpPr>
            <a:spLocks noGrp="1"/>
          </p:cNvSpPr>
          <p:nvPr>
            <p:ph type="title"/>
          </p:nvPr>
        </p:nvSpPr>
        <p:spPr/>
        <p:txBody>
          <a:bodyPr>
            <a:normAutofit/>
          </a:bodyPr>
          <a:lstStyle/>
          <a:p>
            <a:r>
              <a:rPr lang="en-US" sz="2800">
                <a:solidFill>
                  <a:schemeClr val="accent1"/>
                </a:solidFill>
              </a:rPr>
              <a:t>Legal Disclaimer (cont.)</a:t>
            </a:r>
            <a:endParaRPr lang="en-US" sz="2800" b="1" i="1">
              <a:solidFill>
                <a:schemeClr val="accent1"/>
              </a:solidFill>
            </a:endParaRPr>
          </a:p>
        </p:txBody>
      </p:sp>
      <p:sp>
        <p:nvSpPr>
          <p:cNvPr id="3" name="TextBox 2">
            <a:extLst>
              <a:ext uri="{FF2B5EF4-FFF2-40B4-BE49-F238E27FC236}">
                <a16:creationId xmlns:a16="http://schemas.microsoft.com/office/drawing/2014/main" id="{5221D4AB-D333-47DA-9408-1CA719504C1D}"/>
              </a:ext>
            </a:extLst>
          </p:cNvPr>
          <p:cNvSpPr txBox="1"/>
          <p:nvPr/>
        </p:nvSpPr>
        <p:spPr>
          <a:xfrm>
            <a:off x="838200" y="1115002"/>
            <a:ext cx="10663106" cy="54732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sz="900" b="1"/>
              <a:t>Financial Information; Non-GAAP Financial Measures</a:t>
            </a:r>
            <a:endParaRPr lang="en-US" sz="900"/>
          </a:p>
          <a:p>
            <a:pPr>
              <a:spcBef>
                <a:spcPts val="0"/>
              </a:spcBef>
            </a:pPr>
            <a:r>
              <a:rPr lang="en-US" sz="900"/>
              <a:t>The financial information and data contained in this Presentation is unaudited and does not conform to Regulation S-X. Accordingly, such information and data may not be included in, may be adjusted in or may be presented differently in, any proxy statement/prospectus or registration statement to be filed by NBAC with the SEC, and such differences may be material.  In particular, all Nuvve historical financial information included herein is preliminary and subject to change pending finalization of the audits of Nuvve for the years ended December 31, 2019 and December 31, 2018 in accordance with PCAOB auditing standards. </a:t>
            </a:r>
          </a:p>
          <a:p>
            <a:pPr>
              <a:spcBef>
                <a:spcPts val="0"/>
              </a:spcBef>
            </a:pPr>
            <a:endParaRPr lang="en-US" sz="800"/>
          </a:p>
          <a:p>
            <a:pPr>
              <a:spcBef>
                <a:spcPts val="0"/>
              </a:spcBef>
            </a:pPr>
            <a:r>
              <a:rPr lang="en-US" sz="900"/>
              <a:t>Some of the financial information and data contained in this Presentation has not been prepared in accordance with United States generally accepted accounting principles (“GAAP”). NBAC and Nuvve believe that the use of these non-GAAP financial measures provides an additional tool for investors to use in evaluating historical or projected operating results and trends in and in comparing Nuvve’s financial measures with other similar companies, many of which present similar non-GAAP financial measures to investors. Management does not consider these non-GAAP measures in isolation or as an alternative to financial measures determined in accordance with GAAP. The principal limitation of these non-GAAP financial measures is that they exclude significant expenses and revenue that are required by GAAP to be recorded in Nuvve’s financial statements. In addition, they are subject to inherent limitations as they reflect the exercise of judgments by management about which expense and revenue items are excluded or included in determining these non-GAAP financial measures. In order to compensate for these limitations, management presents historical non-GAAP financial measures in connection with GAAP results. You should review Nuvve’s audited financial statements, which will be included in the Proxy Statement (as defined below). However, not all of the information necessary for a quantitative reconciliation of the forward-looking non-GAAP financial measures to the most directly comparable GAAP financial measures is available without unreasonable efforts at this time.</a:t>
            </a:r>
          </a:p>
          <a:p>
            <a:pPr>
              <a:spcBef>
                <a:spcPts val="0"/>
              </a:spcBef>
            </a:pPr>
            <a:endParaRPr lang="en-US" sz="900" b="1"/>
          </a:p>
          <a:p>
            <a:pPr>
              <a:spcBef>
                <a:spcPts val="0"/>
              </a:spcBef>
            </a:pPr>
            <a:r>
              <a:rPr lang="en-US" sz="900" b="1"/>
              <a:t>Important Information About the Proposed Business Combination and Where to Find It </a:t>
            </a:r>
            <a:endParaRPr lang="en-US" sz="800"/>
          </a:p>
          <a:p>
            <a:pPr>
              <a:spcBef>
                <a:spcPts val="0"/>
              </a:spcBef>
            </a:pPr>
            <a:r>
              <a:rPr lang="en-US" sz="900"/>
              <a:t>In connection with the Proposed Business Combination, a subsidiary of NBAC intends to file a registration statement with the SEC, which will include a proxy statement/prospectus (the “Proxy Statement/Prospectus”) to be distributed to holders of NBAC’s ordinary shares in connection with NBAC’s solicitation of proxies for the vote by NBAC’s shareholders with respect to the Proposed Business Combination and other matters as described in the Proxy Statement/Prospectus, as well as to the holders of NBAC’s and Nuvve’s securities in connection with offer of the subsidiary’s securities to such holders. NBAC will mail a definitive proxy statement/prospectus, when available, to its shareholders. INVESTORS AND SECURITY HOLDERS ARE URGED TO READ THE PROXY STATEMENT/PROSPECTUS, ANY AMENDMENTS THERETO AND ANY OTHER DOCUMENTS FILED WITH THE SEC CAREFULLY AND IN THEIR ENTIRETY WHEN THEY BECOME AVAILABLE BECAUSE THEY WILL CONTAIN IMPORTANT INFORMATION ABOUT NBAC, NUVVE AND THE PROPOSED BUSINESS COMBINATION. SUCH DOCUMENTS WILL BE AVAILABLE FOR FREE AT THE SEC’S WEBSITE AT WWW.SEC.GOV.</a:t>
            </a:r>
          </a:p>
          <a:p>
            <a:pPr>
              <a:spcBef>
                <a:spcPts val="0"/>
              </a:spcBef>
            </a:pPr>
            <a:endParaRPr lang="en-US" sz="800"/>
          </a:p>
          <a:p>
            <a:pPr>
              <a:spcBef>
                <a:spcPts val="0"/>
              </a:spcBef>
            </a:pPr>
            <a:r>
              <a:rPr lang="en-US" sz="900"/>
              <a:t>INVESTMENT IN ANY SECURITIES DESCRIBED HEREIN HAS NOT BEEN APPROVED OR DISAPPROVED BY THE SEC OR ANY OTHER REGULATORY AUTHORITY NOR HAS ANY AUTHORITY PASSED UPON OR ENDORSED THE MERITS OF THE OFFERING OR THE ACCURACY OR ADEQUACY OF THE INFORMATION CONTAINED HEREIN. ANY REPRESENTATION TO THE CONTRARY IS A CRIMINAL OFFENSE.</a:t>
            </a:r>
          </a:p>
          <a:p>
            <a:pPr>
              <a:spcBef>
                <a:spcPts val="0"/>
              </a:spcBef>
            </a:pPr>
            <a:endParaRPr lang="en-US" sz="900" b="1"/>
          </a:p>
          <a:p>
            <a:pPr>
              <a:spcBef>
                <a:spcPts val="0"/>
              </a:spcBef>
            </a:pPr>
            <a:r>
              <a:rPr lang="en-US" sz="900"/>
              <a:t>NBAC and Nuvve and their respective affiliates and certain of their respective executive officers and other members of management and employees may be considered participants in the solicitation of proxies with respect to the Proposed Business Combination. Information about the directors and executive officers of NBAC is set forth in its Annual Report on Form 10-K for the fiscal year ended December 31, 2019. Additional information regarding the participants in the proxy solicitation and a description of their direct and indirect interests, by security holdings or otherwise, will be included in the Proxy Statement/Prospectus and other relevant materials to be filed with the SEC regarding the Proposed Business Combination when they become available. Shareholders, potential investors and other interested persons should read the Proxy Statement/Prospectus carefully when it becomes available before making any voting or investment decisions. You may obtain free copies of these documents as indicated above.</a:t>
            </a:r>
          </a:p>
          <a:p>
            <a:pPr>
              <a:spcBef>
                <a:spcPts val="0"/>
              </a:spcBef>
            </a:pPr>
            <a:endParaRPr lang="en-US" sz="900" b="1"/>
          </a:p>
          <a:p>
            <a:pPr>
              <a:spcBef>
                <a:spcPts val="0"/>
              </a:spcBef>
            </a:pPr>
            <a:r>
              <a:rPr lang="en-US" sz="900" b="1"/>
              <a:t>No Offer or Solicitation </a:t>
            </a:r>
            <a:endParaRPr lang="en-US" sz="800"/>
          </a:p>
          <a:p>
            <a:pPr>
              <a:spcBef>
                <a:spcPts val="0"/>
              </a:spcBef>
            </a:pPr>
            <a:r>
              <a:rPr lang="en-US" sz="900"/>
              <a:t>This Presentation shall not constitute an offer to sell or the solicitation of an offer to buy any securities, nor shall there be any sale of securities in any jurisdiction in which such offer, solicitation or sale would be unlawful prior to registration or qualification under the securities laws of any such jurisdiction. No offering of securities will be made except by means of a prospectus meeting the requirements of Securities Act of 1933, as amended, or an exemption therefrom.</a:t>
            </a:r>
          </a:p>
          <a:p>
            <a:pPr>
              <a:spcBef>
                <a:spcPts val="0"/>
              </a:spcBef>
            </a:pPr>
            <a:endParaRPr lang="en-US" sz="900" b="1"/>
          </a:p>
          <a:p>
            <a:pPr>
              <a:spcBef>
                <a:spcPts val="0"/>
              </a:spcBef>
            </a:pPr>
            <a:r>
              <a:rPr lang="en-US" sz="900" b="1"/>
              <a:t>Trademarks </a:t>
            </a:r>
            <a:endParaRPr lang="en-US" sz="800"/>
          </a:p>
          <a:p>
            <a:pPr>
              <a:spcBef>
                <a:spcPts val="0"/>
              </a:spcBef>
            </a:pPr>
            <a:r>
              <a:rPr lang="en-US" sz="900"/>
              <a:t>This Presentation contains trademarks, service marks, trade names and copyrights of NBAC, Nuvve and other companies, which are the property of their respective owners.</a:t>
            </a:r>
          </a:p>
          <a:p>
            <a:pPr>
              <a:spcBef>
                <a:spcPts val="0"/>
              </a:spcBef>
            </a:pPr>
            <a:endParaRPr lang="en-US" sz="900">
              <a:latin typeface="Playboy Visuelt" panose="020B0503040202040104" pitchFamily="34" charset="0"/>
            </a:endParaRPr>
          </a:p>
        </p:txBody>
      </p:sp>
    </p:spTree>
    <p:extLst>
      <p:ext uri="{BB962C8B-B14F-4D97-AF65-F5344CB8AC3E}">
        <p14:creationId xmlns:p14="http://schemas.microsoft.com/office/powerpoint/2010/main" val="286376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7B4C-82F9-6D44-945C-214C96AA29FA}"/>
              </a:ext>
            </a:extLst>
          </p:cNvPr>
          <p:cNvSpPr>
            <a:spLocks noGrp="1"/>
          </p:cNvSpPr>
          <p:nvPr>
            <p:ph type="title"/>
          </p:nvPr>
        </p:nvSpPr>
        <p:spPr/>
        <p:txBody>
          <a:bodyPr/>
          <a:lstStyle/>
          <a:p>
            <a:r>
              <a:rPr lang="en-US"/>
              <a:t>Who is </a:t>
            </a:r>
            <a:r>
              <a:rPr lang="en-US" err="1"/>
              <a:t>Nuvve</a:t>
            </a:r>
            <a:r>
              <a:rPr lang="en-US"/>
              <a:t>?</a:t>
            </a:r>
          </a:p>
        </p:txBody>
      </p:sp>
      <p:sp>
        <p:nvSpPr>
          <p:cNvPr id="3" name="Content Placeholder 2">
            <a:extLst>
              <a:ext uri="{FF2B5EF4-FFF2-40B4-BE49-F238E27FC236}">
                <a16:creationId xmlns:a16="http://schemas.microsoft.com/office/drawing/2014/main" id="{29E366FB-60D4-764F-B3F5-3B2E8DED9920}"/>
              </a:ext>
            </a:extLst>
          </p:cNvPr>
          <p:cNvSpPr>
            <a:spLocks noGrp="1"/>
          </p:cNvSpPr>
          <p:nvPr>
            <p:ph idx="1"/>
          </p:nvPr>
        </p:nvSpPr>
        <p:spPr>
          <a:xfrm>
            <a:off x="835290" y="1325563"/>
            <a:ext cx="6035565" cy="2860846"/>
          </a:xfrm>
        </p:spPr>
        <p:txBody>
          <a:bodyPr>
            <a:normAutofit/>
          </a:bodyPr>
          <a:lstStyle/>
          <a:p>
            <a:pPr marL="0" indent="0">
              <a:lnSpc>
                <a:spcPct val="100000"/>
              </a:lnSpc>
              <a:buNone/>
            </a:pPr>
            <a:r>
              <a:rPr lang="en-US" sz="2000" err="1">
                <a:latin typeface="Georgia" panose="02040502050405020303" pitchFamily="18" charset="0"/>
              </a:rPr>
              <a:t>Nuvve’s</a:t>
            </a:r>
            <a:r>
              <a:rPr lang="en-US" sz="2000">
                <a:latin typeface="Georgia" panose="02040502050405020303" pitchFamily="18" charset="0"/>
              </a:rPr>
              <a:t> proprietary vehicle-to-grid (V2G) technology enables the linking of multiple electric vehicle (EV) batteries through EV charging stations into a virtual power plant (VPP) providing bi-directional services to the electrical grid in a qualified and secure manner. </a:t>
            </a:r>
          </a:p>
        </p:txBody>
      </p:sp>
      <p:pic>
        <p:nvPicPr>
          <p:cNvPr id="5" name="Picture 4" descr="A blue pool of water&#10;&#10;Description automatically generated">
            <a:extLst>
              <a:ext uri="{FF2B5EF4-FFF2-40B4-BE49-F238E27FC236}">
                <a16:creationId xmlns:a16="http://schemas.microsoft.com/office/drawing/2014/main" id="{33AFF586-24A1-9F46-8FB8-1E5846EA7A3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198381" y="1403475"/>
            <a:ext cx="4155419" cy="2535814"/>
          </a:xfrm>
          <a:prstGeom prst="roundRect">
            <a:avLst/>
          </a:prstGeom>
          <a:ln>
            <a:solidFill>
              <a:schemeClr val="accent1"/>
            </a:solidFill>
          </a:ln>
          <a:effectLst>
            <a:outerShdw blurRad="50800" dist="38100" dir="5400000" algn="t" rotWithShape="0">
              <a:prstClr val="black">
                <a:alpha val="40000"/>
              </a:prstClr>
            </a:outerShdw>
          </a:effectLst>
        </p:spPr>
      </p:pic>
      <p:sp>
        <p:nvSpPr>
          <p:cNvPr id="7" name="Rectangle 6">
            <a:extLst>
              <a:ext uri="{FF2B5EF4-FFF2-40B4-BE49-F238E27FC236}">
                <a16:creationId xmlns:a16="http://schemas.microsoft.com/office/drawing/2014/main" id="{619863EE-D643-2049-AF92-8CFEF508D4DC}"/>
              </a:ext>
            </a:extLst>
          </p:cNvPr>
          <p:cNvSpPr/>
          <p:nvPr/>
        </p:nvSpPr>
        <p:spPr>
          <a:xfrm>
            <a:off x="4520194" y="4264322"/>
            <a:ext cx="6833606" cy="1882567"/>
          </a:xfrm>
          <a:prstGeom prst="rect">
            <a:avLst/>
          </a:prstGeom>
        </p:spPr>
        <p:txBody>
          <a:bodyPr vert="horz" lIns="91440" tIns="45720" rIns="91440" bIns="45720" rtlCol="0">
            <a:normAutofit fontScale="92500"/>
          </a:bodyPr>
          <a:lstStyle/>
          <a:p>
            <a:pPr marL="342900" indent="-342900">
              <a:lnSpc>
                <a:spcPct val="90000"/>
              </a:lnSpc>
              <a:spcBef>
                <a:spcPts val="1000"/>
              </a:spcBef>
              <a:buFont typeface="Arial" panose="020B0604020202020204" pitchFamily="34" charset="0"/>
              <a:buChar char="•"/>
            </a:pPr>
            <a:r>
              <a:rPr lang="en-US" sz="2000">
                <a:latin typeface="Georgia" panose="02040502050405020303" pitchFamily="18" charset="0"/>
              </a:rPr>
              <a:t>The company generates revenue from bidding onto energy markets and creates energy savings for its customers</a:t>
            </a:r>
          </a:p>
          <a:p>
            <a:pPr marL="342900" indent="-342900">
              <a:lnSpc>
                <a:spcPct val="90000"/>
              </a:lnSpc>
              <a:spcBef>
                <a:spcPts val="1000"/>
              </a:spcBef>
              <a:buFont typeface="Arial" panose="020B0604020202020204" pitchFamily="34" charset="0"/>
              <a:buChar char="•"/>
            </a:pPr>
            <a:r>
              <a:rPr lang="en-US" sz="2000" err="1">
                <a:latin typeface="Georgia" panose="02040502050405020303" pitchFamily="18" charset="0"/>
              </a:rPr>
              <a:t>Nuvve’s</a:t>
            </a:r>
            <a:r>
              <a:rPr lang="en-US" sz="2000">
                <a:latin typeface="Georgia" panose="02040502050405020303" pitchFamily="18" charset="0"/>
              </a:rPr>
              <a:t> technology and ecosystem has proven to successfully lower the cost of electric vehicle ownership, while supporting the integration of renewable energy for a scalable and sustainable green society. </a:t>
            </a:r>
          </a:p>
        </p:txBody>
      </p:sp>
      <p:pic>
        <p:nvPicPr>
          <p:cNvPr id="10" name="Picture 9" descr="A picture containing outdoor, yellow, ground, transport&#10;&#10;Description automatically generated">
            <a:extLst>
              <a:ext uri="{FF2B5EF4-FFF2-40B4-BE49-F238E27FC236}">
                <a16:creationId xmlns:a16="http://schemas.microsoft.com/office/drawing/2014/main" id="{AE14EFFC-C73C-1545-B82A-6837413FF01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35290" y="3589713"/>
            <a:ext cx="3511447" cy="2557176"/>
          </a:xfrm>
          <a:prstGeom prst="roundRect">
            <a:avLst/>
          </a:prstGeom>
          <a:ln>
            <a:solidFill>
              <a:schemeClr val="accent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38558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38100">
              <a:lnSpc>
                <a:spcPct val="100000"/>
              </a:lnSpc>
              <a:spcBef>
                <a:spcPts val="100"/>
              </a:spcBef>
            </a:pPr>
            <a:r>
              <a:rPr sz="2200" spc="140"/>
              <a:t>Company</a:t>
            </a:r>
            <a:r>
              <a:rPr sz="2200" spc="5"/>
              <a:t> </a:t>
            </a:r>
            <a:r>
              <a:rPr sz="2200" spc="125"/>
              <a:t>Overview</a:t>
            </a:r>
            <a:endParaRPr sz="2200"/>
          </a:p>
        </p:txBody>
      </p:sp>
      <p:graphicFrame>
        <p:nvGraphicFramePr>
          <p:cNvPr id="3" name="object 3"/>
          <p:cNvGraphicFramePr>
            <a:graphicFrameLocks noGrp="1"/>
          </p:cNvGraphicFramePr>
          <p:nvPr/>
        </p:nvGraphicFramePr>
        <p:xfrm>
          <a:off x="356923" y="941443"/>
          <a:ext cx="5307330" cy="5157470"/>
        </p:xfrm>
        <a:graphic>
          <a:graphicData uri="http://schemas.openxmlformats.org/drawingml/2006/table">
            <a:tbl>
              <a:tblPr firstRow="1" bandRow="1">
                <a:tableStyleId>{2D5ABB26-0587-4C30-8999-92F81FD0307C}</a:tableStyleId>
              </a:tblPr>
              <a:tblGrid>
                <a:gridCol w="1262380">
                  <a:extLst>
                    <a:ext uri="{9D8B030D-6E8A-4147-A177-3AD203B41FA5}">
                      <a16:colId xmlns:a16="http://schemas.microsoft.com/office/drawing/2014/main" val="20000"/>
                    </a:ext>
                  </a:extLst>
                </a:gridCol>
                <a:gridCol w="4044950">
                  <a:extLst>
                    <a:ext uri="{9D8B030D-6E8A-4147-A177-3AD203B41FA5}">
                      <a16:colId xmlns:a16="http://schemas.microsoft.com/office/drawing/2014/main" val="20001"/>
                    </a:ext>
                  </a:extLst>
                </a:gridCol>
              </a:tblGrid>
              <a:tr h="783590">
                <a:tc>
                  <a:txBody>
                    <a:bodyPr/>
                    <a:lstStyle/>
                    <a:p>
                      <a:pPr>
                        <a:lnSpc>
                          <a:spcPct val="100000"/>
                        </a:lnSpc>
                        <a:spcBef>
                          <a:spcPts val="45"/>
                        </a:spcBef>
                      </a:pPr>
                      <a:endParaRPr sz="1100">
                        <a:latin typeface="Times New Roman"/>
                        <a:cs typeface="Times New Roman"/>
                      </a:endParaRPr>
                    </a:p>
                    <a:p>
                      <a:pPr marL="323850" marR="224790" indent="69850">
                        <a:lnSpc>
                          <a:spcPct val="100000"/>
                        </a:lnSpc>
                      </a:pPr>
                      <a:r>
                        <a:rPr sz="1400" b="1" spc="-165">
                          <a:solidFill>
                            <a:srgbClr val="176734"/>
                          </a:solidFill>
                          <a:latin typeface="Arial"/>
                          <a:cs typeface="Arial"/>
                        </a:rPr>
                        <a:t>Business </a:t>
                      </a:r>
                      <a:r>
                        <a:rPr sz="1400" b="1" spc="-95">
                          <a:solidFill>
                            <a:srgbClr val="176734"/>
                          </a:solidFill>
                          <a:latin typeface="Arial"/>
                          <a:cs typeface="Arial"/>
                        </a:rPr>
                        <a:t>Overview</a:t>
                      </a:r>
                      <a:endParaRPr sz="1400">
                        <a:latin typeface="Arial"/>
                        <a:cs typeface="Arial"/>
                      </a:endParaRPr>
                    </a:p>
                  </a:txBody>
                  <a:tcPr marL="0" marR="0" marT="5715" marB="0">
                    <a:lnR w="12700">
                      <a:solidFill>
                        <a:srgbClr val="176734"/>
                      </a:solidFill>
                      <a:prstDash val="solid"/>
                    </a:lnR>
                    <a:lnT w="12700">
                      <a:solidFill>
                        <a:srgbClr val="FFFFFF"/>
                      </a:solidFill>
                      <a:prstDash val="solid"/>
                    </a:lnT>
                  </a:tcPr>
                </a:tc>
                <a:tc>
                  <a:txBody>
                    <a:bodyPr/>
                    <a:lstStyle/>
                    <a:p>
                      <a:pPr marL="90805" marR="128905">
                        <a:lnSpc>
                          <a:spcPct val="100000"/>
                        </a:lnSpc>
                        <a:spcBef>
                          <a:spcPts val="844"/>
                        </a:spcBef>
                      </a:pPr>
                      <a:r>
                        <a:rPr sz="1200" spc="-65">
                          <a:latin typeface="Arial"/>
                          <a:cs typeface="Arial"/>
                        </a:rPr>
                        <a:t>Nuvve’s</a:t>
                      </a:r>
                      <a:r>
                        <a:rPr sz="1200" spc="-25">
                          <a:latin typeface="Arial"/>
                          <a:cs typeface="Arial"/>
                        </a:rPr>
                        <a:t> </a:t>
                      </a:r>
                      <a:r>
                        <a:rPr sz="1200" spc="-55">
                          <a:latin typeface="Arial"/>
                          <a:cs typeface="Arial"/>
                        </a:rPr>
                        <a:t>vehicle-</a:t>
                      </a:r>
                      <a:r>
                        <a:rPr sz="1200" spc="-10">
                          <a:latin typeface="Arial"/>
                          <a:cs typeface="Arial"/>
                        </a:rPr>
                        <a:t>to-</a:t>
                      </a:r>
                      <a:r>
                        <a:rPr sz="1200" spc="-40">
                          <a:latin typeface="Arial"/>
                          <a:cs typeface="Arial"/>
                        </a:rPr>
                        <a:t>grid</a:t>
                      </a:r>
                      <a:r>
                        <a:rPr sz="1200" spc="-50">
                          <a:latin typeface="Arial"/>
                          <a:cs typeface="Arial"/>
                        </a:rPr>
                        <a:t> </a:t>
                      </a:r>
                      <a:r>
                        <a:rPr sz="1200" spc="-90">
                          <a:latin typeface="Arial"/>
                          <a:cs typeface="Arial"/>
                        </a:rPr>
                        <a:t>(V2G)</a:t>
                      </a:r>
                      <a:r>
                        <a:rPr sz="1200" spc="-15">
                          <a:latin typeface="Arial"/>
                          <a:cs typeface="Arial"/>
                        </a:rPr>
                        <a:t> </a:t>
                      </a:r>
                      <a:r>
                        <a:rPr sz="1200" spc="-180">
                          <a:latin typeface="Arial"/>
                          <a:cs typeface="Arial"/>
                        </a:rPr>
                        <a:t>SaaS</a:t>
                      </a:r>
                      <a:r>
                        <a:rPr sz="1200" spc="-25">
                          <a:latin typeface="Arial"/>
                          <a:cs typeface="Arial"/>
                        </a:rPr>
                        <a:t> </a:t>
                      </a:r>
                      <a:r>
                        <a:rPr sz="1200" spc="-50">
                          <a:latin typeface="Arial"/>
                          <a:cs typeface="Arial"/>
                        </a:rPr>
                        <a:t>technology</a:t>
                      </a:r>
                      <a:r>
                        <a:rPr sz="1200" spc="-30">
                          <a:latin typeface="Arial"/>
                          <a:cs typeface="Arial"/>
                        </a:rPr>
                        <a:t> </a:t>
                      </a:r>
                      <a:r>
                        <a:rPr sz="1200" spc="-10">
                          <a:latin typeface="Arial"/>
                          <a:cs typeface="Arial"/>
                        </a:rPr>
                        <a:t>platform </a:t>
                      </a:r>
                      <a:r>
                        <a:rPr sz="1200" spc="-55">
                          <a:latin typeface="Arial"/>
                          <a:cs typeface="Arial"/>
                        </a:rPr>
                        <a:t>dynamically</a:t>
                      </a:r>
                      <a:r>
                        <a:rPr sz="1200" spc="-60">
                          <a:latin typeface="Arial"/>
                          <a:cs typeface="Arial"/>
                        </a:rPr>
                        <a:t> </a:t>
                      </a:r>
                      <a:r>
                        <a:rPr sz="1200" spc="-90">
                          <a:latin typeface="Arial"/>
                          <a:cs typeface="Arial"/>
                        </a:rPr>
                        <a:t>manages</a:t>
                      </a:r>
                      <a:r>
                        <a:rPr sz="1200" spc="-35">
                          <a:latin typeface="Arial"/>
                          <a:cs typeface="Arial"/>
                        </a:rPr>
                        <a:t> power</a:t>
                      </a:r>
                      <a:r>
                        <a:rPr sz="1200" spc="-30">
                          <a:latin typeface="Arial"/>
                          <a:cs typeface="Arial"/>
                        </a:rPr>
                        <a:t> </a:t>
                      </a:r>
                      <a:r>
                        <a:rPr sz="1200" spc="-40">
                          <a:latin typeface="Arial"/>
                          <a:cs typeface="Arial"/>
                        </a:rPr>
                        <a:t>between </a:t>
                      </a:r>
                      <a:r>
                        <a:rPr sz="1200" spc="-170">
                          <a:latin typeface="Arial"/>
                          <a:cs typeface="Arial"/>
                        </a:rPr>
                        <a:t>EV</a:t>
                      </a:r>
                      <a:r>
                        <a:rPr sz="1200" spc="-40">
                          <a:latin typeface="Arial"/>
                          <a:cs typeface="Arial"/>
                        </a:rPr>
                        <a:t> </a:t>
                      </a:r>
                      <a:r>
                        <a:rPr sz="1200" spc="-35">
                          <a:latin typeface="Arial"/>
                          <a:cs typeface="Arial"/>
                        </a:rPr>
                        <a:t>batteries</a:t>
                      </a:r>
                      <a:r>
                        <a:rPr sz="1200" spc="-50">
                          <a:latin typeface="Arial"/>
                          <a:cs typeface="Arial"/>
                        </a:rPr>
                        <a:t> </a:t>
                      </a:r>
                      <a:r>
                        <a:rPr sz="1200">
                          <a:latin typeface="Arial"/>
                          <a:cs typeface="Arial"/>
                        </a:rPr>
                        <a:t>&amp;</a:t>
                      </a:r>
                      <a:r>
                        <a:rPr sz="1200" spc="-45">
                          <a:latin typeface="Arial"/>
                          <a:cs typeface="Arial"/>
                        </a:rPr>
                        <a:t> </a:t>
                      </a:r>
                      <a:r>
                        <a:rPr sz="1200" spc="-20">
                          <a:latin typeface="Arial"/>
                          <a:cs typeface="Arial"/>
                        </a:rPr>
                        <a:t>the</a:t>
                      </a:r>
                      <a:r>
                        <a:rPr sz="1200" spc="-35">
                          <a:latin typeface="Arial"/>
                          <a:cs typeface="Arial"/>
                        </a:rPr>
                        <a:t> </a:t>
                      </a:r>
                      <a:r>
                        <a:rPr sz="1200" spc="-10">
                          <a:latin typeface="Arial"/>
                          <a:cs typeface="Arial"/>
                        </a:rPr>
                        <a:t>grid, </a:t>
                      </a:r>
                      <a:r>
                        <a:rPr sz="1200" b="1" spc="-95">
                          <a:latin typeface="Arial"/>
                          <a:cs typeface="Arial"/>
                        </a:rPr>
                        <a:t>driving</a:t>
                      </a:r>
                      <a:r>
                        <a:rPr sz="1200" b="1" spc="5">
                          <a:latin typeface="Arial"/>
                          <a:cs typeface="Arial"/>
                        </a:rPr>
                        <a:t> </a:t>
                      </a:r>
                      <a:r>
                        <a:rPr sz="1200" b="1" spc="-90">
                          <a:latin typeface="Arial"/>
                          <a:cs typeface="Arial"/>
                        </a:rPr>
                        <a:t>recurring</a:t>
                      </a:r>
                      <a:r>
                        <a:rPr sz="1200" b="1" spc="-5">
                          <a:latin typeface="Arial"/>
                          <a:cs typeface="Arial"/>
                        </a:rPr>
                        <a:t> </a:t>
                      </a:r>
                      <a:r>
                        <a:rPr sz="1200" b="1" spc="-85">
                          <a:latin typeface="Arial"/>
                          <a:cs typeface="Arial"/>
                        </a:rPr>
                        <a:t>revenue</a:t>
                      </a:r>
                      <a:r>
                        <a:rPr sz="1200" b="1" spc="-40">
                          <a:latin typeface="Arial"/>
                          <a:cs typeface="Arial"/>
                        </a:rPr>
                        <a:t> </a:t>
                      </a:r>
                      <a:r>
                        <a:rPr sz="1200">
                          <a:latin typeface="Arial"/>
                          <a:cs typeface="Arial"/>
                        </a:rPr>
                        <a:t>off</a:t>
                      </a:r>
                      <a:r>
                        <a:rPr sz="1200" spc="-25">
                          <a:latin typeface="Arial"/>
                          <a:cs typeface="Arial"/>
                        </a:rPr>
                        <a:t> </a:t>
                      </a:r>
                      <a:r>
                        <a:rPr sz="1200" spc="-75">
                          <a:latin typeface="Arial"/>
                          <a:cs typeface="Arial"/>
                        </a:rPr>
                        <a:t>an</a:t>
                      </a:r>
                      <a:r>
                        <a:rPr sz="1200" spc="-25">
                          <a:latin typeface="Arial"/>
                          <a:cs typeface="Arial"/>
                        </a:rPr>
                        <a:t> </a:t>
                      </a:r>
                      <a:r>
                        <a:rPr sz="1200" spc="-65">
                          <a:latin typeface="Arial"/>
                          <a:cs typeface="Arial"/>
                        </a:rPr>
                        <a:t>expanding</a:t>
                      </a:r>
                      <a:r>
                        <a:rPr sz="1200" spc="-50">
                          <a:latin typeface="Arial"/>
                          <a:cs typeface="Arial"/>
                        </a:rPr>
                        <a:t> </a:t>
                      </a:r>
                      <a:r>
                        <a:rPr sz="1200" spc="-40">
                          <a:latin typeface="Arial"/>
                          <a:cs typeface="Arial"/>
                        </a:rPr>
                        <a:t>installed</a:t>
                      </a:r>
                      <a:r>
                        <a:rPr sz="1200" spc="-30">
                          <a:latin typeface="Arial"/>
                          <a:cs typeface="Arial"/>
                        </a:rPr>
                        <a:t> </a:t>
                      </a:r>
                      <a:r>
                        <a:rPr sz="1200" spc="-20">
                          <a:latin typeface="Arial"/>
                          <a:cs typeface="Arial"/>
                        </a:rPr>
                        <a:t>base</a:t>
                      </a:r>
                      <a:endParaRPr sz="1200">
                        <a:latin typeface="Arial"/>
                        <a:cs typeface="Arial"/>
                      </a:endParaRPr>
                    </a:p>
                  </a:txBody>
                  <a:tcPr marL="0" marR="0" marT="107314" marB="0">
                    <a:lnL w="12700">
                      <a:solidFill>
                        <a:srgbClr val="176734"/>
                      </a:solidFill>
                      <a:prstDash val="solid"/>
                    </a:lnL>
                    <a:lnR w="12700">
                      <a:solidFill>
                        <a:srgbClr val="FFFFFF"/>
                      </a:solidFill>
                      <a:prstDash val="solid"/>
                    </a:lnR>
                    <a:lnT w="12700">
                      <a:solidFill>
                        <a:srgbClr val="FFFFFF"/>
                      </a:solidFill>
                      <a:prstDash val="solid"/>
                    </a:lnT>
                    <a:solidFill>
                      <a:srgbClr val="F1F1F1"/>
                    </a:solidFill>
                  </a:tcPr>
                </a:tc>
                <a:extLst>
                  <a:ext uri="{0D108BD9-81ED-4DB2-BD59-A6C34878D82A}">
                    <a16:rowId xmlns:a16="http://schemas.microsoft.com/office/drawing/2014/main" val="10000"/>
                  </a:ext>
                </a:extLst>
              </a:tr>
              <a:tr h="91440">
                <a:tc>
                  <a:txBody>
                    <a:bodyPr/>
                    <a:lstStyle/>
                    <a:p>
                      <a:pPr>
                        <a:lnSpc>
                          <a:spcPct val="100000"/>
                        </a:lnSpc>
                      </a:pPr>
                      <a:endParaRPr sz="400">
                        <a:latin typeface="Times New Roman"/>
                        <a:cs typeface="Times New Roman"/>
                      </a:endParaRPr>
                    </a:p>
                  </a:txBody>
                  <a:tcPr marL="0" marR="0" marT="0" marB="0"/>
                </a:tc>
                <a:tc>
                  <a:txBody>
                    <a:bodyPr/>
                    <a:lstStyle/>
                    <a:p>
                      <a:pPr>
                        <a:lnSpc>
                          <a:spcPct val="100000"/>
                        </a:lnSpc>
                      </a:pPr>
                      <a:endParaRPr sz="400">
                        <a:latin typeface="Times New Roman"/>
                        <a:cs typeface="Times New Roman"/>
                      </a:endParaRPr>
                    </a:p>
                  </a:txBody>
                  <a:tcPr marL="0" marR="0" marT="0" marB="0"/>
                </a:tc>
                <a:extLst>
                  <a:ext uri="{0D108BD9-81ED-4DB2-BD59-A6C34878D82A}">
                    <a16:rowId xmlns:a16="http://schemas.microsoft.com/office/drawing/2014/main" val="10001"/>
                  </a:ext>
                </a:extLst>
              </a:tr>
              <a:tr h="783590">
                <a:tc>
                  <a:txBody>
                    <a:bodyPr/>
                    <a:lstStyle/>
                    <a:p>
                      <a:pPr>
                        <a:lnSpc>
                          <a:spcPct val="100000"/>
                        </a:lnSpc>
                        <a:spcBef>
                          <a:spcPts val="45"/>
                        </a:spcBef>
                      </a:pPr>
                      <a:endParaRPr sz="1100">
                        <a:latin typeface="Times New Roman"/>
                        <a:cs typeface="Times New Roman"/>
                      </a:endParaRPr>
                    </a:p>
                    <a:p>
                      <a:pPr marL="186055" marR="224154" indent="501650">
                        <a:lnSpc>
                          <a:spcPct val="100000"/>
                        </a:lnSpc>
                      </a:pPr>
                      <a:r>
                        <a:rPr sz="1400" b="1" spc="-140">
                          <a:solidFill>
                            <a:srgbClr val="176734"/>
                          </a:solidFill>
                          <a:latin typeface="Arial"/>
                          <a:cs typeface="Arial"/>
                        </a:rPr>
                        <a:t>Core </a:t>
                      </a:r>
                      <a:r>
                        <a:rPr sz="1400" b="1" spc="-130">
                          <a:solidFill>
                            <a:srgbClr val="176734"/>
                          </a:solidFill>
                          <a:latin typeface="Arial"/>
                          <a:cs typeface="Arial"/>
                        </a:rPr>
                        <a:t>Technology</a:t>
                      </a:r>
                      <a:endParaRPr sz="1400">
                        <a:latin typeface="Arial"/>
                        <a:cs typeface="Arial"/>
                      </a:endParaRPr>
                    </a:p>
                  </a:txBody>
                  <a:tcPr marL="0" marR="0" marT="5715" marB="0">
                    <a:lnR w="12700">
                      <a:solidFill>
                        <a:srgbClr val="176734"/>
                      </a:solidFill>
                      <a:prstDash val="solid"/>
                    </a:lnR>
                  </a:tcPr>
                </a:tc>
                <a:tc>
                  <a:txBody>
                    <a:bodyPr/>
                    <a:lstStyle/>
                    <a:p>
                      <a:pPr marL="90805" marR="222885">
                        <a:lnSpc>
                          <a:spcPct val="100000"/>
                        </a:lnSpc>
                        <a:spcBef>
                          <a:spcPts val="844"/>
                        </a:spcBef>
                      </a:pPr>
                      <a:r>
                        <a:rPr sz="1200" b="1" spc="-90">
                          <a:latin typeface="Arial"/>
                          <a:cs typeface="Arial"/>
                        </a:rPr>
                        <a:t>Developed</a:t>
                      </a:r>
                      <a:r>
                        <a:rPr sz="1200" b="1" spc="-20">
                          <a:latin typeface="Arial"/>
                          <a:cs typeface="Arial"/>
                        </a:rPr>
                        <a:t> </a:t>
                      </a:r>
                      <a:r>
                        <a:rPr sz="1200" b="1" spc="-85">
                          <a:latin typeface="Arial"/>
                          <a:cs typeface="Arial"/>
                        </a:rPr>
                        <a:t>over</a:t>
                      </a:r>
                      <a:r>
                        <a:rPr sz="1200" b="1" spc="-45">
                          <a:latin typeface="Arial"/>
                          <a:cs typeface="Arial"/>
                        </a:rPr>
                        <a:t> </a:t>
                      </a:r>
                      <a:r>
                        <a:rPr sz="1200" b="1" spc="-95">
                          <a:latin typeface="Arial"/>
                          <a:cs typeface="Arial"/>
                        </a:rPr>
                        <a:t>2+</a:t>
                      </a:r>
                      <a:r>
                        <a:rPr sz="1200" b="1" spc="-10">
                          <a:latin typeface="Arial"/>
                          <a:cs typeface="Arial"/>
                        </a:rPr>
                        <a:t> </a:t>
                      </a:r>
                      <a:r>
                        <a:rPr sz="1200" b="1" spc="-110">
                          <a:latin typeface="Arial"/>
                          <a:cs typeface="Arial"/>
                        </a:rPr>
                        <a:t>decades</a:t>
                      </a:r>
                      <a:r>
                        <a:rPr sz="1200" spc="-110">
                          <a:latin typeface="Arial"/>
                          <a:cs typeface="Arial"/>
                        </a:rPr>
                        <a:t>,</a:t>
                      </a:r>
                      <a:r>
                        <a:rPr sz="1200" spc="-35">
                          <a:latin typeface="Arial"/>
                          <a:cs typeface="Arial"/>
                        </a:rPr>
                        <a:t> </a:t>
                      </a:r>
                      <a:r>
                        <a:rPr sz="1200" spc="-20">
                          <a:latin typeface="Arial"/>
                          <a:cs typeface="Arial"/>
                        </a:rPr>
                        <a:t>the</a:t>
                      </a:r>
                      <a:r>
                        <a:rPr sz="1200" spc="-30">
                          <a:latin typeface="Arial"/>
                          <a:cs typeface="Arial"/>
                        </a:rPr>
                        <a:t> </a:t>
                      </a:r>
                      <a:r>
                        <a:rPr sz="1200" spc="-80">
                          <a:latin typeface="Arial"/>
                          <a:cs typeface="Arial"/>
                        </a:rPr>
                        <a:t>Company’s</a:t>
                      </a:r>
                      <a:r>
                        <a:rPr sz="1200" spc="-30">
                          <a:latin typeface="Arial"/>
                          <a:cs typeface="Arial"/>
                        </a:rPr>
                        <a:t> </a:t>
                      </a:r>
                      <a:r>
                        <a:rPr sz="1200" spc="-55">
                          <a:latin typeface="Arial"/>
                          <a:cs typeface="Arial"/>
                        </a:rPr>
                        <a:t>Grid</a:t>
                      </a:r>
                      <a:r>
                        <a:rPr sz="1200" spc="-30">
                          <a:latin typeface="Arial"/>
                          <a:cs typeface="Arial"/>
                        </a:rPr>
                        <a:t> </a:t>
                      </a:r>
                      <a:r>
                        <a:rPr sz="1200" spc="-10">
                          <a:latin typeface="Arial"/>
                          <a:cs typeface="Arial"/>
                        </a:rPr>
                        <a:t>Integrated </a:t>
                      </a:r>
                      <a:r>
                        <a:rPr sz="1200" spc="-60">
                          <a:latin typeface="Arial"/>
                          <a:cs typeface="Arial"/>
                        </a:rPr>
                        <a:t>Vehicle</a:t>
                      </a:r>
                      <a:r>
                        <a:rPr sz="1200" spc="-30">
                          <a:latin typeface="Arial"/>
                          <a:cs typeface="Arial"/>
                        </a:rPr>
                        <a:t> </a:t>
                      </a:r>
                      <a:r>
                        <a:rPr sz="1200" spc="-80">
                          <a:latin typeface="Arial"/>
                          <a:cs typeface="Arial"/>
                        </a:rPr>
                        <a:t>(GIVe</a:t>
                      </a:r>
                      <a:r>
                        <a:rPr sz="1200" spc="-120" baseline="24305">
                          <a:latin typeface="Arial"/>
                          <a:cs typeface="Arial"/>
                        </a:rPr>
                        <a:t>TM</a:t>
                      </a:r>
                      <a:r>
                        <a:rPr sz="1200" spc="-80">
                          <a:latin typeface="Arial"/>
                          <a:cs typeface="Arial"/>
                        </a:rPr>
                        <a:t>)</a:t>
                      </a:r>
                      <a:r>
                        <a:rPr sz="1200" spc="-30">
                          <a:latin typeface="Arial"/>
                          <a:cs typeface="Arial"/>
                        </a:rPr>
                        <a:t> </a:t>
                      </a:r>
                      <a:r>
                        <a:rPr sz="1200" spc="-35">
                          <a:latin typeface="Arial"/>
                          <a:cs typeface="Arial"/>
                        </a:rPr>
                        <a:t>software</a:t>
                      </a:r>
                      <a:r>
                        <a:rPr sz="1200" spc="-10">
                          <a:latin typeface="Arial"/>
                          <a:cs typeface="Arial"/>
                        </a:rPr>
                        <a:t> </a:t>
                      </a:r>
                      <a:r>
                        <a:rPr sz="1200" b="1" spc="-80">
                          <a:latin typeface="Arial"/>
                          <a:cs typeface="Arial"/>
                        </a:rPr>
                        <a:t>utilizes</a:t>
                      </a:r>
                      <a:r>
                        <a:rPr sz="1200" b="1" spc="-15">
                          <a:latin typeface="Arial"/>
                          <a:cs typeface="Arial"/>
                        </a:rPr>
                        <a:t> </a:t>
                      </a:r>
                      <a:r>
                        <a:rPr sz="1200" b="1" spc="-105">
                          <a:latin typeface="Arial"/>
                          <a:cs typeface="Arial"/>
                        </a:rPr>
                        <a:t>advanced</a:t>
                      </a:r>
                      <a:r>
                        <a:rPr sz="1200" b="1" spc="-35">
                          <a:latin typeface="Arial"/>
                          <a:cs typeface="Arial"/>
                        </a:rPr>
                        <a:t> </a:t>
                      </a:r>
                      <a:r>
                        <a:rPr sz="1200" b="1" spc="-90">
                          <a:latin typeface="Arial"/>
                          <a:cs typeface="Arial"/>
                        </a:rPr>
                        <a:t>AI</a:t>
                      </a:r>
                      <a:r>
                        <a:rPr sz="1200" b="1" spc="-15">
                          <a:latin typeface="Arial"/>
                          <a:cs typeface="Arial"/>
                        </a:rPr>
                        <a:t> </a:t>
                      </a:r>
                      <a:r>
                        <a:rPr sz="1200" b="1" spc="-95">
                          <a:latin typeface="Arial"/>
                          <a:cs typeface="Arial"/>
                        </a:rPr>
                        <a:t>analytics</a:t>
                      </a:r>
                      <a:r>
                        <a:rPr sz="1200" b="1" spc="-35">
                          <a:latin typeface="Arial"/>
                          <a:cs typeface="Arial"/>
                        </a:rPr>
                        <a:t> </a:t>
                      </a:r>
                      <a:r>
                        <a:rPr sz="1200" spc="-25">
                          <a:latin typeface="Arial"/>
                          <a:cs typeface="Arial"/>
                        </a:rPr>
                        <a:t>to </a:t>
                      </a:r>
                      <a:r>
                        <a:rPr sz="1200" spc="-35">
                          <a:latin typeface="Arial"/>
                          <a:cs typeface="Arial"/>
                        </a:rPr>
                        <a:t>optimize </a:t>
                      </a:r>
                      <a:r>
                        <a:rPr sz="1200" spc="-10">
                          <a:latin typeface="Arial"/>
                          <a:cs typeface="Arial"/>
                        </a:rPr>
                        <a:t>fleet</a:t>
                      </a:r>
                      <a:r>
                        <a:rPr sz="1200" spc="-40">
                          <a:latin typeface="Arial"/>
                          <a:cs typeface="Arial"/>
                        </a:rPr>
                        <a:t> </a:t>
                      </a:r>
                      <a:r>
                        <a:rPr sz="1200" spc="-65">
                          <a:latin typeface="Arial"/>
                          <a:cs typeface="Arial"/>
                        </a:rPr>
                        <a:t>charging</a:t>
                      </a:r>
                      <a:r>
                        <a:rPr sz="1200" spc="-60">
                          <a:latin typeface="Arial"/>
                          <a:cs typeface="Arial"/>
                        </a:rPr>
                        <a:t> </a:t>
                      </a:r>
                      <a:r>
                        <a:rPr sz="1200" spc="-65">
                          <a:latin typeface="Arial"/>
                          <a:cs typeface="Arial"/>
                        </a:rPr>
                        <a:t>and</a:t>
                      </a:r>
                      <a:r>
                        <a:rPr sz="1200" spc="-50">
                          <a:latin typeface="Arial"/>
                          <a:cs typeface="Arial"/>
                        </a:rPr>
                        <a:t> </a:t>
                      </a:r>
                      <a:r>
                        <a:rPr sz="1200" spc="-35">
                          <a:latin typeface="Arial"/>
                          <a:cs typeface="Arial"/>
                        </a:rPr>
                        <a:t>interactions</a:t>
                      </a:r>
                      <a:r>
                        <a:rPr sz="1200" spc="-40">
                          <a:latin typeface="Arial"/>
                          <a:cs typeface="Arial"/>
                        </a:rPr>
                        <a:t> </a:t>
                      </a:r>
                      <a:r>
                        <a:rPr sz="1200">
                          <a:latin typeface="Arial"/>
                          <a:cs typeface="Arial"/>
                        </a:rPr>
                        <a:t>with</a:t>
                      </a:r>
                      <a:r>
                        <a:rPr sz="1200" spc="-40">
                          <a:latin typeface="Arial"/>
                          <a:cs typeface="Arial"/>
                        </a:rPr>
                        <a:t> </a:t>
                      </a:r>
                      <a:r>
                        <a:rPr sz="1200" spc="-20">
                          <a:latin typeface="Arial"/>
                          <a:cs typeface="Arial"/>
                        </a:rPr>
                        <a:t>the</a:t>
                      </a:r>
                      <a:r>
                        <a:rPr sz="1200" spc="-40">
                          <a:latin typeface="Arial"/>
                          <a:cs typeface="Arial"/>
                        </a:rPr>
                        <a:t> </a:t>
                      </a:r>
                      <a:r>
                        <a:rPr sz="1200" spc="-20">
                          <a:latin typeface="Arial"/>
                          <a:cs typeface="Arial"/>
                        </a:rPr>
                        <a:t>grid</a:t>
                      </a:r>
                      <a:endParaRPr sz="1200">
                        <a:latin typeface="Arial"/>
                        <a:cs typeface="Arial"/>
                      </a:endParaRPr>
                    </a:p>
                  </a:txBody>
                  <a:tcPr marL="0" marR="0" marT="107314" marB="0">
                    <a:lnL w="12700">
                      <a:solidFill>
                        <a:srgbClr val="176734"/>
                      </a:solidFill>
                      <a:prstDash val="solid"/>
                    </a:lnL>
                    <a:lnR w="12700">
                      <a:solidFill>
                        <a:srgbClr val="FFFFFF"/>
                      </a:solidFill>
                      <a:prstDash val="solid"/>
                    </a:lnR>
                    <a:solidFill>
                      <a:srgbClr val="F1F1F1"/>
                    </a:solidFill>
                  </a:tcPr>
                </a:tc>
                <a:extLst>
                  <a:ext uri="{0D108BD9-81ED-4DB2-BD59-A6C34878D82A}">
                    <a16:rowId xmlns:a16="http://schemas.microsoft.com/office/drawing/2014/main" val="10002"/>
                  </a:ext>
                </a:extLst>
              </a:tr>
              <a:tr h="91440">
                <a:tc>
                  <a:txBody>
                    <a:bodyPr/>
                    <a:lstStyle/>
                    <a:p>
                      <a:pPr>
                        <a:lnSpc>
                          <a:spcPct val="100000"/>
                        </a:lnSpc>
                      </a:pPr>
                      <a:endParaRPr sz="400">
                        <a:latin typeface="Times New Roman"/>
                        <a:cs typeface="Times New Roman"/>
                      </a:endParaRPr>
                    </a:p>
                  </a:txBody>
                  <a:tcPr marL="0" marR="0" marT="0" marB="0"/>
                </a:tc>
                <a:tc>
                  <a:txBody>
                    <a:bodyPr/>
                    <a:lstStyle/>
                    <a:p>
                      <a:pPr>
                        <a:lnSpc>
                          <a:spcPct val="100000"/>
                        </a:lnSpc>
                      </a:pPr>
                      <a:endParaRPr sz="400">
                        <a:latin typeface="Times New Roman"/>
                        <a:cs typeface="Times New Roman"/>
                      </a:endParaRPr>
                    </a:p>
                  </a:txBody>
                  <a:tcPr marL="0" marR="0" marT="0" marB="0"/>
                </a:tc>
                <a:extLst>
                  <a:ext uri="{0D108BD9-81ED-4DB2-BD59-A6C34878D82A}">
                    <a16:rowId xmlns:a16="http://schemas.microsoft.com/office/drawing/2014/main" val="10003"/>
                  </a:ext>
                </a:extLst>
              </a:tr>
              <a:tr h="783590">
                <a:tc>
                  <a:txBody>
                    <a:bodyPr/>
                    <a:lstStyle/>
                    <a:p>
                      <a:pPr>
                        <a:lnSpc>
                          <a:spcPct val="100000"/>
                        </a:lnSpc>
                        <a:spcBef>
                          <a:spcPts val="45"/>
                        </a:spcBef>
                      </a:pPr>
                      <a:endParaRPr sz="1100">
                        <a:latin typeface="Times New Roman"/>
                        <a:cs typeface="Times New Roman"/>
                      </a:endParaRPr>
                    </a:p>
                    <a:p>
                      <a:pPr marL="382905" marR="224154" indent="-186055">
                        <a:lnSpc>
                          <a:spcPct val="100000"/>
                        </a:lnSpc>
                      </a:pPr>
                      <a:r>
                        <a:rPr sz="1400" b="1" spc="-75">
                          <a:solidFill>
                            <a:srgbClr val="176734"/>
                          </a:solidFill>
                          <a:latin typeface="Arial"/>
                          <a:cs typeface="Arial"/>
                        </a:rPr>
                        <a:t>Intellectual </a:t>
                      </a:r>
                      <a:r>
                        <a:rPr sz="1400" b="1" spc="-95">
                          <a:solidFill>
                            <a:srgbClr val="176734"/>
                          </a:solidFill>
                          <a:latin typeface="Arial"/>
                          <a:cs typeface="Arial"/>
                        </a:rPr>
                        <a:t>Property</a:t>
                      </a:r>
                      <a:endParaRPr sz="1400">
                        <a:latin typeface="Arial"/>
                        <a:cs typeface="Arial"/>
                      </a:endParaRPr>
                    </a:p>
                  </a:txBody>
                  <a:tcPr marL="0" marR="0" marT="5715" marB="0">
                    <a:lnR w="12700">
                      <a:solidFill>
                        <a:srgbClr val="176734"/>
                      </a:solidFill>
                      <a:prstDash val="solid"/>
                    </a:lnR>
                  </a:tcPr>
                </a:tc>
                <a:tc>
                  <a:txBody>
                    <a:bodyPr/>
                    <a:lstStyle/>
                    <a:p>
                      <a:pPr>
                        <a:lnSpc>
                          <a:spcPct val="100000"/>
                        </a:lnSpc>
                        <a:spcBef>
                          <a:spcPts val="15"/>
                        </a:spcBef>
                      </a:pPr>
                      <a:endParaRPr sz="1350">
                        <a:latin typeface="Times New Roman"/>
                        <a:cs typeface="Times New Roman"/>
                      </a:endParaRPr>
                    </a:p>
                    <a:p>
                      <a:pPr marL="90805" marR="328930">
                        <a:lnSpc>
                          <a:spcPct val="100000"/>
                        </a:lnSpc>
                      </a:pPr>
                      <a:r>
                        <a:rPr sz="1200" b="1" spc="-85">
                          <a:latin typeface="Arial"/>
                          <a:cs typeface="Arial"/>
                        </a:rPr>
                        <a:t>Defensible</a:t>
                      </a:r>
                      <a:r>
                        <a:rPr sz="1200" b="1" spc="-20">
                          <a:latin typeface="Arial"/>
                          <a:cs typeface="Arial"/>
                        </a:rPr>
                        <a:t> </a:t>
                      </a:r>
                      <a:r>
                        <a:rPr sz="1200" b="1" spc="-100">
                          <a:latin typeface="Arial"/>
                          <a:cs typeface="Arial"/>
                        </a:rPr>
                        <a:t>IP</a:t>
                      </a:r>
                      <a:r>
                        <a:rPr sz="1200" b="1" spc="-15">
                          <a:latin typeface="Arial"/>
                          <a:cs typeface="Arial"/>
                        </a:rPr>
                        <a:t> </a:t>
                      </a:r>
                      <a:r>
                        <a:rPr sz="1200" b="1" spc="-60">
                          <a:latin typeface="Arial"/>
                          <a:cs typeface="Arial"/>
                        </a:rPr>
                        <a:t>portfolio</a:t>
                      </a:r>
                      <a:r>
                        <a:rPr sz="1200" spc="-60">
                          <a:latin typeface="Arial"/>
                          <a:cs typeface="Arial"/>
                        </a:rPr>
                        <a:t>,</a:t>
                      </a:r>
                      <a:r>
                        <a:rPr sz="1200" spc="-10">
                          <a:latin typeface="Arial"/>
                          <a:cs typeface="Arial"/>
                        </a:rPr>
                        <a:t> </a:t>
                      </a:r>
                      <a:r>
                        <a:rPr sz="1200" spc="-50">
                          <a:latin typeface="Arial"/>
                          <a:cs typeface="Arial"/>
                        </a:rPr>
                        <a:t>including </a:t>
                      </a:r>
                      <a:r>
                        <a:rPr sz="1200" spc="-70">
                          <a:latin typeface="Arial"/>
                          <a:cs typeface="Arial"/>
                        </a:rPr>
                        <a:t>20</a:t>
                      </a:r>
                      <a:r>
                        <a:rPr sz="1200" spc="-15">
                          <a:latin typeface="Arial"/>
                          <a:cs typeface="Arial"/>
                        </a:rPr>
                        <a:t> </a:t>
                      </a:r>
                      <a:r>
                        <a:rPr sz="1200" spc="-75">
                          <a:latin typeface="Arial"/>
                          <a:cs typeface="Arial"/>
                        </a:rPr>
                        <a:t>issued</a:t>
                      </a:r>
                      <a:r>
                        <a:rPr sz="1200" spc="-30">
                          <a:latin typeface="Arial"/>
                          <a:cs typeface="Arial"/>
                        </a:rPr>
                        <a:t> </a:t>
                      </a:r>
                      <a:r>
                        <a:rPr lang="en-US" sz="1200" spc="-65">
                          <a:latin typeface="Arial"/>
                          <a:cs typeface="Arial"/>
                        </a:rPr>
                        <a:t>and</a:t>
                      </a:r>
                      <a:r>
                        <a:rPr sz="1200" spc="-40">
                          <a:latin typeface="Arial"/>
                          <a:cs typeface="Arial"/>
                        </a:rPr>
                        <a:t> </a:t>
                      </a:r>
                      <a:r>
                        <a:rPr sz="1200" spc="-10">
                          <a:latin typeface="Arial"/>
                          <a:cs typeface="Arial"/>
                        </a:rPr>
                        <a:t>pending </a:t>
                      </a:r>
                      <a:r>
                        <a:rPr sz="1200" spc="-45">
                          <a:latin typeface="Arial"/>
                          <a:cs typeface="Arial"/>
                        </a:rPr>
                        <a:t>patents</a:t>
                      </a:r>
                      <a:r>
                        <a:rPr sz="1200" spc="-35">
                          <a:latin typeface="Arial"/>
                          <a:cs typeface="Arial"/>
                        </a:rPr>
                        <a:t> </a:t>
                      </a:r>
                      <a:r>
                        <a:rPr sz="1200" spc="-85">
                          <a:latin typeface="Arial"/>
                          <a:cs typeface="Arial"/>
                        </a:rPr>
                        <a:t>across</a:t>
                      </a:r>
                      <a:r>
                        <a:rPr sz="1200" spc="-10">
                          <a:latin typeface="Arial"/>
                          <a:cs typeface="Arial"/>
                        </a:rPr>
                        <a:t> </a:t>
                      </a:r>
                      <a:r>
                        <a:rPr sz="1200" spc="-20">
                          <a:latin typeface="Arial"/>
                          <a:cs typeface="Arial"/>
                        </a:rPr>
                        <a:t>both</a:t>
                      </a:r>
                      <a:r>
                        <a:rPr sz="1200" spc="-35">
                          <a:latin typeface="Arial"/>
                          <a:cs typeface="Arial"/>
                        </a:rPr>
                        <a:t> </a:t>
                      </a:r>
                      <a:r>
                        <a:rPr sz="1200" spc="-10">
                          <a:latin typeface="Arial"/>
                          <a:cs typeface="Arial"/>
                        </a:rPr>
                        <a:t>their</a:t>
                      </a:r>
                      <a:r>
                        <a:rPr sz="1200" spc="-40">
                          <a:latin typeface="Arial"/>
                          <a:cs typeface="Arial"/>
                        </a:rPr>
                        <a:t> </a:t>
                      </a:r>
                      <a:r>
                        <a:rPr sz="1200" spc="-50">
                          <a:latin typeface="Arial"/>
                          <a:cs typeface="Arial"/>
                        </a:rPr>
                        <a:t>hardware </a:t>
                      </a:r>
                      <a:r>
                        <a:rPr sz="1200" spc="-65">
                          <a:latin typeface="Arial"/>
                          <a:cs typeface="Arial"/>
                        </a:rPr>
                        <a:t>and</a:t>
                      </a:r>
                      <a:r>
                        <a:rPr sz="1200" spc="-35">
                          <a:latin typeface="Arial"/>
                          <a:cs typeface="Arial"/>
                        </a:rPr>
                        <a:t> software</a:t>
                      </a:r>
                      <a:r>
                        <a:rPr sz="1200" spc="-15">
                          <a:latin typeface="Arial"/>
                          <a:cs typeface="Arial"/>
                        </a:rPr>
                        <a:t> </a:t>
                      </a:r>
                      <a:r>
                        <a:rPr sz="1200" spc="-20">
                          <a:latin typeface="Arial"/>
                          <a:cs typeface="Arial"/>
                        </a:rPr>
                        <a:t>offerings</a:t>
                      </a:r>
                      <a:endParaRPr sz="1200">
                        <a:latin typeface="Arial"/>
                        <a:cs typeface="Arial"/>
                      </a:endParaRPr>
                    </a:p>
                  </a:txBody>
                  <a:tcPr marL="0" marR="0" marT="1905" marB="0">
                    <a:lnL w="12700">
                      <a:solidFill>
                        <a:srgbClr val="176734"/>
                      </a:solidFill>
                      <a:prstDash val="solid"/>
                    </a:lnL>
                    <a:lnR w="12700">
                      <a:solidFill>
                        <a:srgbClr val="FFFFFF"/>
                      </a:solidFill>
                      <a:prstDash val="solid"/>
                    </a:lnR>
                    <a:solidFill>
                      <a:srgbClr val="F1F1F1"/>
                    </a:solidFill>
                  </a:tcPr>
                </a:tc>
                <a:extLst>
                  <a:ext uri="{0D108BD9-81ED-4DB2-BD59-A6C34878D82A}">
                    <a16:rowId xmlns:a16="http://schemas.microsoft.com/office/drawing/2014/main" val="10004"/>
                  </a:ext>
                </a:extLst>
              </a:tr>
              <a:tr h="90805">
                <a:tc>
                  <a:txBody>
                    <a:bodyPr/>
                    <a:lstStyle/>
                    <a:p>
                      <a:pPr>
                        <a:lnSpc>
                          <a:spcPct val="100000"/>
                        </a:lnSpc>
                      </a:pPr>
                      <a:endParaRPr sz="400">
                        <a:latin typeface="Times New Roman"/>
                        <a:cs typeface="Times New Roman"/>
                      </a:endParaRPr>
                    </a:p>
                  </a:txBody>
                  <a:tcPr marL="0" marR="0" marT="0" marB="0"/>
                </a:tc>
                <a:tc>
                  <a:txBody>
                    <a:bodyPr/>
                    <a:lstStyle/>
                    <a:p>
                      <a:pPr>
                        <a:lnSpc>
                          <a:spcPct val="100000"/>
                        </a:lnSpc>
                      </a:pPr>
                      <a:endParaRPr sz="400">
                        <a:latin typeface="Times New Roman"/>
                        <a:cs typeface="Times New Roman"/>
                      </a:endParaRPr>
                    </a:p>
                  </a:txBody>
                  <a:tcPr marL="0" marR="0" marT="0" marB="0"/>
                </a:tc>
                <a:extLst>
                  <a:ext uri="{0D108BD9-81ED-4DB2-BD59-A6C34878D82A}">
                    <a16:rowId xmlns:a16="http://schemas.microsoft.com/office/drawing/2014/main" val="10005"/>
                  </a:ext>
                </a:extLst>
              </a:tr>
              <a:tr h="783590">
                <a:tc>
                  <a:txBody>
                    <a:bodyPr/>
                    <a:lstStyle/>
                    <a:p>
                      <a:pPr>
                        <a:lnSpc>
                          <a:spcPct val="100000"/>
                        </a:lnSpc>
                        <a:spcBef>
                          <a:spcPts val="45"/>
                        </a:spcBef>
                      </a:pPr>
                      <a:endParaRPr sz="1100">
                        <a:latin typeface="Times New Roman"/>
                        <a:cs typeface="Times New Roman"/>
                      </a:endParaRPr>
                    </a:p>
                    <a:p>
                      <a:pPr marL="244475" marR="224154" indent="-6985">
                        <a:lnSpc>
                          <a:spcPct val="100000"/>
                        </a:lnSpc>
                      </a:pPr>
                      <a:r>
                        <a:rPr sz="1400" b="1" spc="-105">
                          <a:solidFill>
                            <a:srgbClr val="176734"/>
                          </a:solidFill>
                          <a:latin typeface="Arial"/>
                          <a:cs typeface="Arial"/>
                        </a:rPr>
                        <a:t>Partners</a:t>
                      </a:r>
                      <a:r>
                        <a:rPr sz="1400" b="1" spc="-40">
                          <a:solidFill>
                            <a:srgbClr val="176734"/>
                          </a:solidFill>
                          <a:latin typeface="Arial"/>
                          <a:cs typeface="Arial"/>
                        </a:rPr>
                        <a:t> </a:t>
                      </a:r>
                      <a:r>
                        <a:rPr sz="1400" b="1" spc="-50">
                          <a:solidFill>
                            <a:srgbClr val="176734"/>
                          </a:solidFill>
                          <a:latin typeface="Arial"/>
                          <a:cs typeface="Arial"/>
                        </a:rPr>
                        <a:t>&amp; </a:t>
                      </a:r>
                      <a:r>
                        <a:rPr sz="1400" b="1" spc="-135">
                          <a:solidFill>
                            <a:srgbClr val="176734"/>
                          </a:solidFill>
                          <a:latin typeface="Arial"/>
                          <a:cs typeface="Arial"/>
                        </a:rPr>
                        <a:t>Customers</a:t>
                      </a:r>
                      <a:endParaRPr sz="1400">
                        <a:latin typeface="Arial"/>
                        <a:cs typeface="Arial"/>
                      </a:endParaRPr>
                    </a:p>
                  </a:txBody>
                  <a:tcPr marL="0" marR="0" marT="5715" marB="0">
                    <a:lnR w="12700">
                      <a:solidFill>
                        <a:srgbClr val="176734"/>
                      </a:solidFill>
                      <a:prstDash val="solid"/>
                    </a:lnR>
                  </a:tcPr>
                </a:tc>
                <a:tc>
                  <a:txBody>
                    <a:bodyPr/>
                    <a:lstStyle/>
                    <a:p>
                      <a:pPr marL="90805" marR="98425">
                        <a:lnSpc>
                          <a:spcPct val="100000"/>
                        </a:lnSpc>
                        <a:spcBef>
                          <a:spcPts val="844"/>
                        </a:spcBef>
                      </a:pPr>
                      <a:r>
                        <a:rPr sz="1200" spc="-60">
                          <a:latin typeface="Arial"/>
                          <a:cs typeface="Arial"/>
                        </a:rPr>
                        <a:t>Trusted</a:t>
                      </a:r>
                      <a:r>
                        <a:rPr sz="1200" spc="-40">
                          <a:latin typeface="Arial"/>
                          <a:cs typeface="Arial"/>
                        </a:rPr>
                        <a:t> </a:t>
                      </a:r>
                      <a:r>
                        <a:rPr sz="1200">
                          <a:latin typeface="Arial"/>
                          <a:cs typeface="Arial"/>
                        </a:rPr>
                        <a:t>to</a:t>
                      </a:r>
                      <a:r>
                        <a:rPr sz="1200" spc="-35">
                          <a:latin typeface="Arial"/>
                          <a:cs typeface="Arial"/>
                        </a:rPr>
                        <a:t> </a:t>
                      </a:r>
                      <a:r>
                        <a:rPr sz="1200" spc="-40">
                          <a:latin typeface="Arial"/>
                          <a:cs typeface="Arial"/>
                        </a:rPr>
                        <a:t>provide </a:t>
                      </a:r>
                      <a:r>
                        <a:rPr sz="1200" spc="-65">
                          <a:latin typeface="Arial"/>
                          <a:cs typeface="Arial"/>
                        </a:rPr>
                        <a:t>energy</a:t>
                      </a:r>
                      <a:r>
                        <a:rPr sz="1200" spc="-40">
                          <a:latin typeface="Arial"/>
                          <a:cs typeface="Arial"/>
                        </a:rPr>
                        <a:t> </a:t>
                      </a:r>
                      <a:r>
                        <a:rPr sz="1200">
                          <a:latin typeface="Arial"/>
                          <a:cs typeface="Arial"/>
                        </a:rPr>
                        <a:t>&amp;</a:t>
                      </a:r>
                      <a:r>
                        <a:rPr sz="1200" spc="-55">
                          <a:latin typeface="Arial"/>
                          <a:cs typeface="Arial"/>
                        </a:rPr>
                        <a:t> </a:t>
                      </a:r>
                      <a:r>
                        <a:rPr sz="1200" spc="-35">
                          <a:latin typeface="Arial"/>
                          <a:cs typeface="Arial"/>
                        </a:rPr>
                        <a:t>grid</a:t>
                      </a:r>
                      <a:r>
                        <a:rPr sz="1200" spc="-40">
                          <a:latin typeface="Arial"/>
                          <a:cs typeface="Arial"/>
                        </a:rPr>
                        <a:t> </a:t>
                      </a:r>
                      <a:r>
                        <a:rPr sz="1200" spc="-75">
                          <a:latin typeface="Arial"/>
                          <a:cs typeface="Arial"/>
                        </a:rPr>
                        <a:t>services</a:t>
                      </a:r>
                      <a:r>
                        <a:rPr sz="1200" spc="-30">
                          <a:latin typeface="Arial"/>
                          <a:cs typeface="Arial"/>
                        </a:rPr>
                        <a:t> </a:t>
                      </a:r>
                      <a:r>
                        <a:rPr sz="1200">
                          <a:latin typeface="Arial"/>
                          <a:cs typeface="Arial"/>
                        </a:rPr>
                        <a:t>to</a:t>
                      </a:r>
                      <a:r>
                        <a:rPr sz="1200" spc="-25">
                          <a:latin typeface="Arial"/>
                          <a:cs typeface="Arial"/>
                        </a:rPr>
                        <a:t> </a:t>
                      </a:r>
                      <a:r>
                        <a:rPr sz="1200" spc="-20">
                          <a:latin typeface="Arial"/>
                          <a:cs typeface="Arial"/>
                        </a:rPr>
                        <a:t>the</a:t>
                      </a:r>
                      <a:r>
                        <a:rPr sz="1200" spc="-35">
                          <a:latin typeface="Arial"/>
                          <a:cs typeface="Arial"/>
                        </a:rPr>
                        <a:t> </a:t>
                      </a:r>
                      <a:r>
                        <a:rPr sz="1200" spc="-55">
                          <a:latin typeface="Arial"/>
                          <a:cs typeface="Arial"/>
                        </a:rPr>
                        <a:t>leading </a:t>
                      </a:r>
                      <a:r>
                        <a:rPr sz="1200" spc="-10">
                          <a:latin typeface="Arial"/>
                          <a:cs typeface="Arial"/>
                        </a:rPr>
                        <a:t>global </a:t>
                      </a:r>
                      <a:r>
                        <a:rPr sz="1200">
                          <a:latin typeface="Arial"/>
                          <a:cs typeface="Arial"/>
                        </a:rPr>
                        <a:t>utility</a:t>
                      </a:r>
                      <a:r>
                        <a:rPr sz="1200" spc="-60">
                          <a:latin typeface="Arial"/>
                          <a:cs typeface="Arial"/>
                        </a:rPr>
                        <a:t> </a:t>
                      </a:r>
                      <a:r>
                        <a:rPr sz="1200" spc="-65">
                          <a:latin typeface="Arial"/>
                          <a:cs typeface="Arial"/>
                        </a:rPr>
                        <a:t>and</a:t>
                      </a:r>
                      <a:r>
                        <a:rPr sz="1200" spc="-45">
                          <a:latin typeface="Arial"/>
                          <a:cs typeface="Arial"/>
                        </a:rPr>
                        <a:t> </a:t>
                      </a:r>
                      <a:r>
                        <a:rPr sz="1200" spc="-65">
                          <a:latin typeface="Arial"/>
                          <a:cs typeface="Arial"/>
                        </a:rPr>
                        <a:t>energy</a:t>
                      </a:r>
                      <a:r>
                        <a:rPr sz="1200" spc="-50">
                          <a:latin typeface="Arial"/>
                          <a:cs typeface="Arial"/>
                        </a:rPr>
                        <a:t> </a:t>
                      </a:r>
                      <a:r>
                        <a:rPr sz="1200" spc="-65">
                          <a:latin typeface="Arial"/>
                          <a:cs typeface="Arial"/>
                        </a:rPr>
                        <a:t>companies,</a:t>
                      </a:r>
                      <a:r>
                        <a:rPr sz="1200" spc="-30">
                          <a:latin typeface="Arial"/>
                          <a:cs typeface="Arial"/>
                        </a:rPr>
                        <a:t> </a:t>
                      </a:r>
                      <a:r>
                        <a:rPr sz="1200" spc="-120">
                          <a:latin typeface="Arial"/>
                          <a:cs typeface="Arial"/>
                        </a:rPr>
                        <a:t>as</a:t>
                      </a:r>
                      <a:r>
                        <a:rPr sz="1200" spc="-35">
                          <a:latin typeface="Arial"/>
                          <a:cs typeface="Arial"/>
                        </a:rPr>
                        <a:t> </a:t>
                      </a:r>
                      <a:r>
                        <a:rPr sz="1200" spc="-20">
                          <a:latin typeface="Arial"/>
                          <a:cs typeface="Arial"/>
                        </a:rPr>
                        <a:t>well</a:t>
                      </a:r>
                      <a:r>
                        <a:rPr sz="1200" spc="-30">
                          <a:latin typeface="Arial"/>
                          <a:cs typeface="Arial"/>
                        </a:rPr>
                        <a:t> </a:t>
                      </a:r>
                      <a:r>
                        <a:rPr sz="1200" spc="-120">
                          <a:latin typeface="Arial"/>
                          <a:cs typeface="Arial"/>
                        </a:rPr>
                        <a:t>as</a:t>
                      </a:r>
                      <a:r>
                        <a:rPr sz="1200" spc="-30">
                          <a:latin typeface="Arial"/>
                          <a:cs typeface="Arial"/>
                        </a:rPr>
                        <a:t> </a:t>
                      </a:r>
                      <a:r>
                        <a:rPr sz="1200" spc="-70">
                          <a:latin typeface="Arial"/>
                          <a:cs typeface="Arial"/>
                        </a:rPr>
                        <a:t>close</a:t>
                      </a:r>
                      <a:r>
                        <a:rPr sz="1200" spc="-20">
                          <a:latin typeface="Arial"/>
                          <a:cs typeface="Arial"/>
                        </a:rPr>
                        <a:t> </a:t>
                      </a:r>
                      <a:r>
                        <a:rPr sz="1200" spc="-10">
                          <a:latin typeface="Arial"/>
                          <a:cs typeface="Arial"/>
                        </a:rPr>
                        <a:t>technology </a:t>
                      </a:r>
                      <a:r>
                        <a:rPr sz="1200" spc="-45">
                          <a:latin typeface="Arial"/>
                          <a:cs typeface="Arial"/>
                        </a:rPr>
                        <a:t>development</a:t>
                      </a:r>
                      <a:r>
                        <a:rPr sz="1200" spc="-30">
                          <a:latin typeface="Arial"/>
                          <a:cs typeface="Arial"/>
                        </a:rPr>
                        <a:t> </a:t>
                      </a:r>
                      <a:r>
                        <a:rPr sz="1200" spc="-50">
                          <a:latin typeface="Arial"/>
                          <a:cs typeface="Arial"/>
                        </a:rPr>
                        <a:t>partnerships</a:t>
                      </a:r>
                      <a:r>
                        <a:rPr sz="1200" spc="-35">
                          <a:latin typeface="Arial"/>
                          <a:cs typeface="Arial"/>
                        </a:rPr>
                        <a:t> </a:t>
                      </a:r>
                      <a:r>
                        <a:rPr sz="1200">
                          <a:latin typeface="Arial"/>
                          <a:cs typeface="Arial"/>
                        </a:rPr>
                        <a:t>with</a:t>
                      </a:r>
                      <a:r>
                        <a:rPr sz="1200" spc="-20">
                          <a:latin typeface="Arial"/>
                          <a:cs typeface="Arial"/>
                        </a:rPr>
                        <a:t> </a:t>
                      </a:r>
                      <a:r>
                        <a:rPr sz="1200" spc="-35">
                          <a:latin typeface="Arial"/>
                          <a:cs typeface="Arial"/>
                        </a:rPr>
                        <a:t>Auto</a:t>
                      </a:r>
                      <a:r>
                        <a:rPr sz="1200" spc="-10">
                          <a:latin typeface="Arial"/>
                          <a:cs typeface="Arial"/>
                        </a:rPr>
                        <a:t> </a:t>
                      </a:r>
                      <a:r>
                        <a:rPr sz="1200">
                          <a:latin typeface="Arial"/>
                          <a:cs typeface="Arial"/>
                        </a:rPr>
                        <a:t>&amp;</a:t>
                      </a:r>
                      <a:r>
                        <a:rPr sz="1200" spc="-30">
                          <a:latin typeface="Arial"/>
                          <a:cs typeface="Arial"/>
                        </a:rPr>
                        <a:t> </a:t>
                      </a:r>
                      <a:r>
                        <a:rPr sz="1200" spc="-85">
                          <a:latin typeface="Arial"/>
                          <a:cs typeface="Arial"/>
                        </a:rPr>
                        <a:t>Charging</a:t>
                      </a:r>
                      <a:r>
                        <a:rPr sz="1200" spc="-35">
                          <a:latin typeface="Arial"/>
                          <a:cs typeface="Arial"/>
                        </a:rPr>
                        <a:t> </a:t>
                      </a:r>
                      <a:r>
                        <a:rPr sz="1200" spc="-20">
                          <a:latin typeface="Arial"/>
                          <a:cs typeface="Arial"/>
                        </a:rPr>
                        <a:t>OEMs</a:t>
                      </a:r>
                      <a:endParaRPr sz="1200">
                        <a:latin typeface="Arial"/>
                        <a:cs typeface="Arial"/>
                      </a:endParaRPr>
                    </a:p>
                  </a:txBody>
                  <a:tcPr marL="0" marR="0" marT="107314" marB="0">
                    <a:lnL w="12700">
                      <a:solidFill>
                        <a:srgbClr val="176734"/>
                      </a:solidFill>
                      <a:prstDash val="solid"/>
                    </a:lnL>
                    <a:lnR w="12700">
                      <a:solidFill>
                        <a:srgbClr val="FFFFFF"/>
                      </a:solidFill>
                      <a:prstDash val="solid"/>
                    </a:lnR>
                    <a:solidFill>
                      <a:srgbClr val="F1F1F1"/>
                    </a:solidFill>
                  </a:tcPr>
                </a:tc>
                <a:extLst>
                  <a:ext uri="{0D108BD9-81ED-4DB2-BD59-A6C34878D82A}">
                    <a16:rowId xmlns:a16="http://schemas.microsoft.com/office/drawing/2014/main" val="10006"/>
                  </a:ext>
                </a:extLst>
              </a:tr>
              <a:tr h="90805">
                <a:tc>
                  <a:txBody>
                    <a:bodyPr/>
                    <a:lstStyle/>
                    <a:p>
                      <a:pPr>
                        <a:lnSpc>
                          <a:spcPct val="100000"/>
                        </a:lnSpc>
                      </a:pPr>
                      <a:endParaRPr sz="400">
                        <a:latin typeface="Times New Roman"/>
                        <a:cs typeface="Times New Roman"/>
                      </a:endParaRPr>
                    </a:p>
                  </a:txBody>
                  <a:tcPr marL="0" marR="0" marT="0" marB="0"/>
                </a:tc>
                <a:tc>
                  <a:txBody>
                    <a:bodyPr/>
                    <a:lstStyle/>
                    <a:p>
                      <a:pPr>
                        <a:lnSpc>
                          <a:spcPct val="100000"/>
                        </a:lnSpc>
                      </a:pPr>
                      <a:endParaRPr sz="400">
                        <a:latin typeface="Times New Roman"/>
                        <a:cs typeface="Times New Roman"/>
                      </a:endParaRPr>
                    </a:p>
                  </a:txBody>
                  <a:tcPr marL="0" marR="0" marT="0" marB="0"/>
                </a:tc>
                <a:extLst>
                  <a:ext uri="{0D108BD9-81ED-4DB2-BD59-A6C34878D82A}">
                    <a16:rowId xmlns:a16="http://schemas.microsoft.com/office/drawing/2014/main" val="10007"/>
                  </a:ext>
                </a:extLst>
              </a:tr>
              <a:tr h="783590">
                <a:tc>
                  <a:txBody>
                    <a:bodyPr/>
                    <a:lstStyle/>
                    <a:p>
                      <a:pPr>
                        <a:lnSpc>
                          <a:spcPct val="100000"/>
                        </a:lnSpc>
                        <a:spcBef>
                          <a:spcPts val="45"/>
                        </a:spcBef>
                      </a:pPr>
                      <a:endParaRPr sz="1100">
                        <a:latin typeface="Times New Roman"/>
                        <a:cs typeface="Times New Roman"/>
                      </a:endParaRPr>
                    </a:p>
                    <a:p>
                      <a:pPr marR="224790" algn="r">
                        <a:lnSpc>
                          <a:spcPct val="100000"/>
                        </a:lnSpc>
                      </a:pPr>
                      <a:r>
                        <a:rPr sz="1400" b="1" spc="-10">
                          <a:solidFill>
                            <a:srgbClr val="176734"/>
                          </a:solidFill>
                          <a:latin typeface="Arial"/>
                          <a:cs typeface="Arial"/>
                        </a:rPr>
                        <a:t>Installed</a:t>
                      </a:r>
                      <a:endParaRPr sz="1400">
                        <a:latin typeface="Arial"/>
                        <a:cs typeface="Arial"/>
                      </a:endParaRPr>
                    </a:p>
                    <a:p>
                      <a:pPr marR="224790" algn="r">
                        <a:lnSpc>
                          <a:spcPct val="100000"/>
                        </a:lnSpc>
                        <a:spcBef>
                          <a:spcPts val="5"/>
                        </a:spcBef>
                      </a:pPr>
                      <a:r>
                        <a:rPr sz="1400" b="1" spc="-20">
                          <a:solidFill>
                            <a:srgbClr val="176734"/>
                          </a:solidFill>
                          <a:latin typeface="Arial"/>
                          <a:cs typeface="Arial"/>
                        </a:rPr>
                        <a:t>Base</a:t>
                      </a:r>
                      <a:endParaRPr sz="1400">
                        <a:latin typeface="Arial"/>
                        <a:cs typeface="Arial"/>
                      </a:endParaRPr>
                    </a:p>
                  </a:txBody>
                  <a:tcPr marL="0" marR="0" marT="5715" marB="0">
                    <a:lnR w="12700">
                      <a:solidFill>
                        <a:srgbClr val="176734"/>
                      </a:solidFill>
                      <a:prstDash val="solid"/>
                    </a:lnR>
                  </a:tcPr>
                </a:tc>
                <a:tc>
                  <a:txBody>
                    <a:bodyPr/>
                    <a:lstStyle/>
                    <a:p>
                      <a:pPr marL="90805" marR="255904">
                        <a:lnSpc>
                          <a:spcPct val="100000"/>
                        </a:lnSpc>
                        <a:spcBef>
                          <a:spcPts val="844"/>
                        </a:spcBef>
                      </a:pPr>
                      <a:r>
                        <a:rPr sz="1200" b="1" spc="-70">
                          <a:latin typeface="Arial"/>
                          <a:cs typeface="Arial"/>
                        </a:rPr>
                        <a:t>2</a:t>
                      </a:r>
                      <a:r>
                        <a:rPr lang="en-US" sz="1200" b="1" spc="-70">
                          <a:latin typeface="Arial"/>
                          <a:cs typeface="Arial"/>
                        </a:rPr>
                        <a:t>5</a:t>
                      </a:r>
                      <a:r>
                        <a:rPr sz="1200" b="1" spc="-25">
                          <a:latin typeface="Arial"/>
                          <a:cs typeface="Arial"/>
                        </a:rPr>
                        <a:t> </a:t>
                      </a:r>
                      <a:r>
                        <a:rPr sz="1200" b="1" spc="-70">
                          <a:latin typeface="Arial"/>
                          <a:cs typeface="Arial"/>
                        </a:rPr>
                        <a:t>Megawatts</a:t>
                      </a:r>
                      <a:r>
                        <a:rPr sz="1200" b="1" spc="-45">
                          <a:latin typeface="Arial"/>
                          <a:cs typeface="Arial"/>
                        </a:rPr>
                        <a:t> </a:t>
                      </a:r>
                      <a:r>
                        <a:rPr sz="1200" b="1" spc="-90">
                          <a:latin typeface="Arial"/>
                          <a:cs typeface="Arial"/>
                        </a:rPr>
                        <a:t>under</a:t>
                      </a:r>
                      <a:r>
                        <a:rPr sz="1200" b="1" spc="-10">
                          <a:latin typeface="Arial"/>
                          <a:cs typeface="Arial"/>
                        </a:rPr>
                        <a:t> </a:t>
                      </a:r>
                      <a:r>
                        <a:rPr sz="1200" b="1" spc="-75">
                          <a:latin typeface="Arial"/>
                          <a:cs typeface="Arial"/>
                        </a:rPr>
                        <a:t>Management</a:t>
                      </a:r>
                      <a:r>
                        <a:rPr sz="1200" b="1" spc="-45">
                          <a:latin typeface="Arial"/>
                          <a:cs typeface="Arial"/>
                        </a:rPr>
                        <a:t> </a:t>
                      </a:r>
                      <a:r>
                        <a:rPr sz="1200" spc="-30">
                          <a:latin typeface="Arial"/>
                          <a:cs typeface="Arial"/>
                        </a:rPr>
                        <a:t>(MWuM)</a:t>
                      </a:r>
                      <a:r>
                        <a:rPr sz="1200" spc="-50">
                          <a:latin typeface="Arial"/>
                          <a:cs typeface="Arial"/>
                        </a:rPr>
                        <a:t> </a:t>
                      </a:r>
                      <a:r>
                        <a:rPr sz="1200" spc="-120">
                          <a:latin typeface="Arial"/>
                          <a:cs typeface="Arial"/>
                        </a:rPr>
                        <a:t>as</a:t>
                      </a:r>
                      <a:r>
                        <a:rPr sz="1200" spc="-25">
                          <a:latin typeface="Arial"/>
                          <a:cs typeface="Arial"/>
                        </a:rPr>
                        <a:t> </a:t>
                      </a:r>
                      <a:r>
                        <a:rPr sz="1200">
                          <a:latin typeface="Arial"/>
                          <a:cs typeface="Arial"/>
                        </a:rPr>
                        <a:t>of</a:t>
                      </a:r>
                      <a:r>
                        <a:rPr sz="1200" spc="-35">
                          <a:latin typeface="Arial"/>
                          <a:cs typeface="Arial"/>
                        </a:rPr>
                        <a:t> </a:t>
                      </a:r>
                      <a:r>
                        <a:rPr lang="en-US" sz="1200" spc="-105">
                          <a:latin typeface="Arial"/>
                          <a:cs typeface="Arial"/>
                        </a:rPr>
                        <a:t>Dec </a:t>
                      </a:r>
                      <a:r>
                        <a:rPr sz="1200" spc="-25">
                          <a:latin typeface="Arial"/>
                          <a:cs typeface="Arial"/>
                        </a:rPr>
                        <a:t>2023 </a:t>
                      </a:r>
                      <a:r>
                        <a:rPr sz="1200">
                          <a:latin typeface="Arial"/>
                          <a:cs typeface="Arial"/>
                        </a:rPr>
                        <a:t>for</a:t>
                      </a:r>
                      <a:r>
                        <a:rPr sz="1200" spc="-45">
                          <a:latin typeface="Arial"/>
                          <a:cs typeface="Arial"/>
                        </a:rPr>
                        <a:t> </a:t>
                      </a:r>
                      <a:r>
                        <a:rPr sz="1200" spc="-85">
                          <a:latin typeface="Arial"/>
                          <a:cs typeface="Arial"/>
                        </a:rPr>
                        <a:t>1</a:t>
                      </a:r>
                      <a:r>
                        <a:rPr lang="en-US" sz="1200" spc="-85">
                          <a:latin typeface="Arial"/>
                          <a:cs typeface="Arial"/>
                        </a:rPr>
                        <a:t>60</a:t>
                      </a:r>
                      <a:r>
                        <a:rPr sz="1200" spc="-85">
                          <a:latin typeface="Arial"/>
                          <a:cs typeface="Arial"/>
                        </a:rPr>
                        <a:t>+</a:t>
                      </a:r>
                      <a:r>
                        <a:rPr sz="1200" spc="-15">
                          <a:latin typeface="Arial"/>
                          <a:cs typeface="Arial"/>
                        </a:rPr>
                        <a:t> </a:t>
                      </a:r>
                      <a:r>
                        <a:rPr sz="1200" spc="-60">
                          <a:latin typeface="Arial"/>
                          <a:cs typeface="Arial"/>
                        </a:rPr>
                        <a:t>customers</a:t>
                      </a:r>
                      <a:r>
                        <a:rPr sz="1200" spc="-25">
                          <a:latin typeface="Arial"/>
                          <a:cs typeface="Arial"/>
                        </a:rPr>
                        <a:t> </a:t>
                      </a:r>
                      <a:r>
                        <a:rPr sz="1200" spc="-85">
                          <a:latin typeface="Arial"/>
                          <a:cs typeface="Arial"/>
                        </a:rPr>
                        <a:t>across</a:t>
                      </a:r>
                      <a:r>
                        <a:rPr sz="1200" spc="-20">
                          <a:latin typeface="Arial"/>
                          <a:cs typeface="Arial"/>
                        </a:rPr>
                        <a:t> </a:t>
                      </a:r>
                      <a:r>
                        <a:rPr sz="1200" spc="-85">
                          <a:latin typeface="Arial"/>
                          <a:cs typeface="Arial"/>
                        </a:rPr>
                        <a:t>1</a:t>
                      </a:r>
                      <a:r>
                        <a:rPr lang="en-US" sz="1200" spc="-85">
                          <a:latin typeface="Arial"/>
                          <a:cs typeface="Arial"/>
                        </a:rPr>
                        <a:t>8</a:t>
                      </a:r>
                      <a:r>
                        <a:rPr sz="1200" spc="-85">
                          <a:latin typeface="Arial"/>
                          <a:cs typeface="Arial"/>
                        </a:rPr>
                        <a:t>0+</a:t>
                      </a:r>
                      <a:r>
                        <a:rPr sz="1200" spc="-15">
                          <a:latin typeface="Arial"/>
                          <a:cs typeface="Arial"/>
                        </a:rPr>
                        <a:t> </a:t>
                      </a:r>
                      <a:r>
                        <a:rPr sz="1200" spc="-50">
                          <a:latin typeface="Arial"/>
                          <a:cs typeface="Arial"/>
                        </a:rPr>
                        <a:t>customer</a:t>
                      </a:r>
                      <a:r>
                        <a:rPr sz="1200" spc="-40">
                          <a:latin typeface="Arial"/>
                          <a:cs typeface="Arial"/>
                        </a:rPr>
                        <a:t> </a:t>
                      </a:r>
                      <a:r>
                        <a:rPr sz="1200" spc="-55">
                          <a:latin typeface="Arial"/>
                          <a:cs typeface="Arial"/>
                        </a:rPr>
                        <a:t>sites,</a:t>
                      </a:r>
                      <a:r>
                        <a:rPr sz="1200" spc="-20">
                          <a:latin typeface="Arial"/>
                          <a:cs typeface="Arial"/>
                        </a:rPr>
                        <a:t> </a:t>
                      </a:r>
                      <a:r>
                        <a:rPr sz="1200" spc="-100">
                          <a:latin typeface="Arial"/>
                          <a:cs typeface="Arial"/>
                        </a:rPr>
                        <a:t>a</a:t>
                      </a:r>
                      <a:r>
                        <a:rPr sz="1200" spc="-35">
                          <a:latin typeface="Arial"/>
                          <a:cs typeface="Arial"/>
                        </a:rPr>
                        <a:t> </a:t>
                      </a:r>
                      <a:r>
                        <a:rPr lang="en-US" sz="1200" spc="-25">
                          <a:latin typeface="Arial"/>
                          <a:cs typeface="Arial"/>
                        </a:rPr>
                        <a:t>45</a:t>
                      </a:r>
                      <a:r>
                        <a:rPr sz="1200" spc="-25">
                          <a:latin typeface="Arial"/>
                          <a:cs typeface="Arial"/>
                        </a:rPr>
                        <a:t>% </a:t>
                      </a:r>
                      <a:r>
                        <a:rPr sz="1200" spc="-70">
                          <a:latin typeface="Arial"/>
                          <a:cs typeface="Arial"/>
                        </a:rPr>
                        <a:t>increase</a:t>
                      </a:r>
                      <a:r>
                        <a:rPr sz="1200" spc="-50">
                          <a:latin typeface="Arial"/>
                          <a:cs typeface="Arial"/>
                        </a:rPr>
                        <a:t> </a:t>
                      </a:r>
                      <a:r>
                        <a:rPr sz="1200" spc="-20">
                          <a:latin typeface="Arial"/>
                          <a:cs typeface="Arial"/>
                        </a:rPr>
                        <a:t>in</a:t>
                      </a:r>
                      <a:r>
                        <a:rPr sz="1200" spc="-45">
                          <a:latin typeface="Arial"/>
                          <a:cs typeface="Arial"/>
                        </a:rPr>
                        <a:t> </a:t>
                      </a:r>
                      <a:r>
                        <a:rPr sz="1200" spc="-20">
                          <a:latin typeface="Arial"/>
                          <a:cs typeface="Arial"/>
                        </a:rPr>
                        <a:t>MWuM</a:t>
                      </a:r>
                      <a:r>
                        <a:rPr sz="1200" spc="-50">
                          <a:latin typeface="Arial"/>
                          <a:cs typeface="Arial"/>
                        </a:rPr>
                        <a:t> </a:t>
                      </a:r>
                      <a:r>
                        <a:rPr sz="1200" spc="-20">
                          <a:latin typeface="Arial"/>
                          <a:cs typeface="Arial"/>
                        </a:rPr>
                        <a:t>from</a:t>
                      </a:r>
                      <a:r>
                        <a:rPr sz="1200" spc="-45">
                          <a:latin typeface="Arial"/>
                          <a:cs typeface="Arial"/>
                        </a:rPr>
                        <a:t> </a:t>
                      </a:r>
                      <a:r>
                        <a:rPr sz="1200" spc="-100">
                          <a:latin typeface="Arial"/>
                          <a:cs typeface="Arial"/>
                        </a:rPr>
                        <a:t>a</a:t>
                      </a:r>
                      <a:r>
                        <a:rPr sz="1200" spc="-40">
                          <a:latin typeface="Arial"/>
                          <a:cs typeface="Arial"/>
                        </a:rPr>
                        <a:t> </a:t>
                      </a:r>
                      <a:r>
                        <a:rPr sz="1200" spc="-55">
                          <a:latin typeface="Arial"/>
                          <a:cs typeface="Arial"/>
                        </a:rPr>
                        <a:t>year </a:t>
                      </a:r>
                      <a:r>
                        <a:rPr sz="1200" spc="-20">
                          <a:latin typeface="Arial"/>
                          <a:cs typeface="Arial"/>
                        </a:rPr>
                        <a:t>prior</a:t>
                      </a:r>
                      <a:endParaRPr sz="1200">
                        <a:latin typeface="Arial"/>
                        <a:cs typeface="Arial"/>
                      </a:endParaRPr>
                    </a:p>
                  </a:txBody>
                  <a:tcPr marL="0" marR="0" marT="107314" marB="0">
                    <a:lnL w="12700">
                      <a:solidFill>
                        <a:srgbClr val="176734"/>
                      </a:solidFill>
                      <a:prstDash val="solid"/>
                    </a:lnL>
                    <a:lnR w="12700">
                      <a:solidFill>
                        <a:srgbClr val="FFFFFF"/>
                      </a:solidFill>
                      <a:prstDash val="solid"/>
                    </a:lnR>
                    <a:solidFill>
                      <a:srgbClr val="F1F1F1"/>
                    </a:solidFill>
                  </a:tcPr>
                </a:tc>
                <a:extLst>
                  <a:ext uri="{0D108BD9-81ED-4DB2-BD59-A6C34878D82A}">
                    <a16:rowId xmlns:a16="http://schemas.microsoft.com/office/drawing/2014/main" val="10008"/>
                  </a:ext>
                </a:extLst>
              </a:tr>
              <a:tr h="91440">
                <a:tc>
                  <a:txBody>
                    <a:bodyPr/>
                    <a:lstStyle/>
                    <a:p>
                      <a:pPr>
                        <a:lnSpc>
                          <a:spcPct val="100000"/>
                        </a:lnSpc>
                      </a:pPr>
                      <a:endParaRPr sz="400">
                        <a:latin typeface="Times New Roman"/>
                        <a:cs typeface="Times New Roman"/>
                      </a:endParaRPr>
                    </a:p>
                  </a:txBody>
                  <a:tcPr marL="0" marR="0" marT="0" marB="0"/>
                </a:tc>
                <a:tc>
                  <a:txBody>
                    <a:bodyPr/>
                    <a:lstStyle/>
                    <a:p>
                      <a:pPr>
                        <a:lnSpc>
                          <a:spcPct val="100000"/>
                        </a:lnSpc>
                      </a:pPr>
                      <a:endParaRPr sz="400">
                        <a:latin typeface="Times New Roman"/>
                        <a:cs typeface="Times New Roman"/>
                      </a:endParaRPr>
                    </a:p>
                  </a:txBody>
                  <a:tcPr marL="0" marR="0" marT="0" marB="0"/>
                </a:tc>
                <a:extLst>
                  <a:ext uri="{0D108BD9-81ED-4DB2-BD59-A6C34878D82A}">
                    <a16:rowId xmlns:a16="http://schemas.microsoft.com/office/drawing/2014/main" val="10009"/>
                  </a:ext>
                </a:extLst>
              </a:tr>
              <a:tr h="783590">
                <a:tc>
                  <a:txBody>
                    <a:bodyPr/>
                    <a:lstStyle/>
                    <a:p>
                      <a:pPr>
                        <a:lnSpc>
                          <a:spcPct val="100000"/>
                        </a:lnSpc>
                        <a:spcBef>
                          <a:spcPts val="45"/>
                        </a:spcBef>
                      </a:pPr>
                      <a:endParaRPr sz="1100">
                        <a:latin typeface="Times New Roman"/>
                        <a:cs typeface="Times New Roman"/>
                      </a:endParaRPr>
                    </a:p>
                    <a:p>
                      <a:pPr marL="544195" marR="224154" indent="-167005">
                        <a:lnSpc>
                          <a:spcPct val="100000"/>
                        </a:lnSpc>
                      </a:pPr>
                      <a:r>
                        <a:rPr sz="1400" b="1" spc="-114">
                          <a:solidFill>
                            <a:srgbClr val="176734"/>
                          </a:solidFill>
                          <a:latin typeface="Arial"/>
                          <a:cs typeface="Arial"/>
                        </a:rPr>
                        <a:t>Financial </a:t>
                      </a:r>
                      <a:r>
                        <a:rPr sz="1400" b="1" spc="-90">
                          <a:solidFill>
                            <a:srgbClr val="176734"/>
                          </a:solidFill>
                          <a:latin typeface="Arial"/>
                          <a:cs typeface="Arial"/>
                        </a:rPr>
                        <a:t>Profile</a:t>
                      </a:r>
                      <a:endParaRPr sz="1400">
                        <a:latin typeface="Arial"/>
                        <a:cs typeface="Arial"/>
                      </a:endParaRPr>
                    </a:p>
                  </a:txBody>
                  <a:tcPr marL="0" marR="0" marT="5715" marB="0">
                    <a:lnR w="12700">
                      <a:solidFill>
                        <a:srgbClr val="176734"/>
                      </a:solidFill>
                      <a:prstDash val="solid"/>
                    </a:lnR>
                  </a:tcPr>
                </a:tc>
                <a:tc>
                  <a:txBody>
                    <a:bodyPr/>
                    <a:lstStyle/>
                    <a:p>
                      <a:pPr marL="90805" marR="304165">
                        <a:lnSpc>
                          <a:spcPct val="100000"/>
                        </a:lnSpc>
                        <a:spcBef>
                          <a:spcPts val="844"/>
                        </a:spcBef>
                      </a:pPr>
                      <a:r>
                        <a:rPr sz="1200" spc="-75">
                          <a:latin typeface="Arial"/>
                          <a:cs typeface="Arial"/>
                        </a:rPr>
                        <a:t>Robust</a:t>
                      </a:r>
                      <a:r>
                        <a:rPr sz="1200" spc="-30">
                          <a:latin typeface="Arial"/>
                          <a:cs typeface="Arial"/>
                        </a:rPr>
                        <a:t> </a:t>
                      </a:r>
                      <a:r>
                        <a:rPr sz="1200" spc="-80">
                          <a:latin typeface="Arial"/>
                          <a:cs typeface="Arial"/>
                        </a:rPr>
                        <a:t>business</a:t>
                      </a:r>
                      <a:r>
                        <a:rPr sz="1200" spc="-30">
                          <a:latin typeface="Arial"/>
                          <a:cs typeface="Arial"/>
                        </a:rPr>
                        <a:t> </a:t>
                      </a:r>
                      <a:r>
                        <a:rPr sz="1200" spc="-40">
                          <a:latin typeface="Arial"/>
                          <a:cs typeface="Arial"/>
                        </a:rPr>
                        <a:t>momentum,</a:t>
                      </a:r>
                      <a:r>
                        <a:rPr sz="1200" spc="-25">
                          <a:latin typeface="Arial"/>
                          <a:cs typeface="Arial"/>
                        </a:rPr>
                        <a:t> </a:t>
                      </a:r>
                      <a:r>
                        <a:rPr lang="en-US" sz="1200" spc="-25">
                          <a:latin typeface="Arial"/>
                          <a:cs typeface="Arial"/>
                        </a:rPr>
                        <a:t>2023 revenue of </a:t>
                      </a:r>
                      <a:r>
                        <a:rPr lang="en-US" sz="1200" b="1" spc="-25">
                          <a:latin typeface="Arial"/>
                          <a:cs typeface="Arial"/>
                        </a:rPr>
                        <a:t>$8.33 M+ </a:t>
                      </a:r>
                      <a:r>
                        <a:rPr sz="1200">
                          <a:latin typeface="Arial"/>
                          <a:cs typeface="Arial"/>
                        </a:rPr>
                        <a:t>with</a:t>
                      </a:r>
                      <a:r>
                        <a:rPr sz="1200" spc="-50">
                          <a:latin typeface="Arial"/>
                          <a:cs typeface="Arial"/>
                        </a:rPr>
                        <a:t> </a:t>
                      </a:r>
                      <a:r>
                        <a:rPr sz="1200" spc="-65">
                          <a:latin typeface="Arial"/>
                          <a:cs typeface="Arial"/>
                        </a:rPr>
                        <a:t>key</a:t>
                      </a:r>
                      <a:r>
                        <a:rPr sz="1200" spc="-50">
                          <a:latin typeface="Arial"/>
                          <a:cs typeface="Arial"/>
                        </a:rPr>
                        <a:t> </a:t>
                      </a:r>
                      <a:r>
                        <a:rPr sz="1200" spc="-55">
                          <a:latin typeface="Arial"/>
                          <a:cs typeface="Arial"/>
                        </a:rPr>
                        <a:t>new</a:t>
                      </a:r>
                      <a:r>
                        <a:rPr sz="1200" spc="-45">
                          <a:latin typeface="Arial"/>
                          <a:cs typeface="Arial"/>
                        </a:rPr>
                        <a:t> </a:t>
                      </a:r>
                      <a:r>
                        <a:rPr sz="1200" spc="-50">
                          <a:latin typeface="Arial"/>
                          <a:cs typeface="Arial"/>
                        </a:rPr>
                        <a:t>customer</a:t>
                      </a:r>
                      <a:r>
                        <a:rPr sz="1200" spc="-35">
                          <a:latin typeface="Arial"/>
                          <a:cs typeface="Arial"/>
                        </a:rPr>
                        <a:t> </a:t>
                      </a:r>
                      <a:r>
                        <a:rPr sz="1200" spc="-50">
                          <a:latin typeface="Arial"/>
                          <a:cs typeface="Arial"/>
                        </a:rPr>
                        <a:t>wins</a:t>
                      </a:r>
                      <a:endParaRPr sz="1200">
                        <a:latin typeface="Arial"/>
                        <a:cs typeface="Arial"/>
                      </a:endParaRPr>
                    </a:p>
                  </a:txBody>
                  <a:tcPr marL="0" marR="0" marT="107314" marB="0">
                    <a:lnL w="12700">
                      <a:solidFill>
                        <a:srgbClr val="176734"/>
                      </a:solidFill>
                      <a:prstDash val="solid"/>
                    </a:lnL>
                    <a:lnR w="12700">
                      <a:solidFill>
                        <a:srgbClr val="FFFFFF"/>
                      </a:solidFill>
                      <a:prstDash val="solid"/>
                    </a:lnR>
                    <a:lnB w="12700">
                      <a:solidFill>
                        <a:srgbClr val="FFFFFF"/>
                      </a:solidFill>
                      <a:prstDash val="solid"/>
                    </a:lnB>
                    <a:solidFill>
                      <a:srgbClr val="F1F1F1"/>
                    </a:solidFill>
                  </a:tcPr>
                </a:tc>
                <a:extLst>
                  <a:ext uri="{0D108BD9-81ED-4DB2-BD59-A6C34878D82A}">
                    <a16:rowId xmlns:a16="http://schemas.microsoft.com/office/drawing/2014/main" val="10010"/>
                  </a:ext>
                </a:extLst>
              </a:tr>
            </a:tbl>
          </a:graphicData>
        </a:graphic>
      </p:graphicFrame>
      <p:sp>
        <p:nvSpPr>
          <p:cNvPr id="4" name="object 4"/>
          <p:cNvSpPr txBox="1"/>
          <p:nvPr/>
        </p:nvSpPr>
        <p:spPr>
          <a:xfrm>
            <a:off x="5951613" y="1074902"/>
            <a:ext cx="5718937" cy="289182"/>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800" b="1" i="0" u="none" strike="noStrike" kern="0" cap="none" spc="-120" normalizeH="0" baseline="0" noProof="0">
                <a:ln>
                  <a:noFill/>
                </a:ln>
                <a:solidFill>
                  <a:srgbClr val="176734"/>
                </a:solidFill>
                <a:effectLst/>
                <a:uLnTx/>
                <a:uFillTx/>
                <a:latin typeface="Arial"/>
                <a:cs typeface="Arial"/>
              </a:rPr>
              <a:t>Key</a:t>
            </a:r>
            <a:r>
              <a:rPr kumimoji="0" sz="1800" b="1" i="0" u="none" strike="noStrike" kern="0" cap="none" spc="-125" normalizeH="0" baseline="0" noProof="0">
                <a:ln>
                  <a:noFill/>
                </a:ln>
                <a:solidFill>
                  <a:srgbClr val="176734"/>
                </a:solidFill>
                <a:effectLst/>
                <a:uLnTx/>
                <a:uFillTx/>
                <a:latin typeface="Arial"/>
                <a:cs typeface="Arial"/>
              </a:rPr>
              <a:t> </a:t>
            </a:r>
            <a:r>
              <a:rPr kumimoji="0" sz="1800" b="1" i="0" u="none" strike="noStrike" kern="0" cap="none" spc="-10" normalizeH="0" baseline="0" noProof="0">
                <a:ln>
                  <a:noFill/>
                </a:ln>
                <a:solidFill>
                  <a:srgbClr val="176734"/>
                </a:solidFill>
                <a:effectLst/>
                <a:uLnTx/>
                <a:uFillTx/>
                <a:latin typeface="Arial"/>
                <a:cs typeface="Arial"/>
              </a:rPr>
              <a:t>Stats</a:t>
            </a:r>
            <a:r>
              <a:rPr kumimoji="0" lang="en-US" sz="1800" b="1" i="0" u="none" strike="noStrike" kern="0" cap="none" spc="-10" normalizeH="0" baseline="0" noProof="0">
                <a:ln>
                  <a:noFill/>
                </a:ln>
                <a:solidFill>
                  <a:srgbClr val="176734"/>
                </a:solidFill>
                <a:effectLst/>
                <a:uLnTx/>
                <a:uFillTx/>
                <a:latin typeface="Arial"/>
                <a:cs typeface="Arial"/>
              </a:rPr>
              <a:t>: 2023 Rev +55% Over 2022* </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p:nvPr/>
        </p:nvSpPr>
        <p:spPr>
          <a:xfrm>
            <a:off x="8384260" y="1473708"/>
            <a:ext cx="912494" cy="721993"/>
          </a:xfrm>
          <a:prstGeom prst="rect">
            <a:avLst/>
          </a:prstGeom>
          <a:solidFill>
            <a:srgbClr val="ABC946"/>
          </a:solidFill>
        </p:spPr>
        <p:txBody>
          <a:bodyPr vert="horz" wrap="square" lIns="0" tIns="181610" rIns="0" bIns="0" rtlCol="0">
            <a:spAutoFit/>
          </a:bodyPr>
          <a:lstStyle/>
          <a:p>
            <a:pPr marL="0" marR="0" lvl="0" indent="0" algn="ctr" defTabSz="914400" eaLnBrk="1" fontAlgn="auto" latinLnBrk="0" hangingPunct="1">
              <a:lnSpc>
                <a:spcPct val="100000"/>
              </a:lnSpc>
              <a:spcBef>
                <a:spcPts val="1430"/>
              </a:spcBef>
              <a:spcAft>
                <a:spcPts val="0"/>
              </a:spcAft>
              <a:buClrTx/>
              <a:buSzTx/>
              <a:buFontTx/>
              <a:buNone/>
              <a:tabLst/>
              <a:defRPr/>
            </a:pPr>
            <a:r>
              <a:rPr kumimoji="0" lang="en-US" sz="1800" b="1" i="0" u="none" strike="noStrike" kern="0" cap="none" spc="-25" normalizeH="0" baseline="0" noProof="0">
                <a:ln>
                  <a:noFill/>
                </a:ln>
                <a:solidFill>
                  <a:srgbClr val="176734"/>
                </a:solidFill>
                <a:effectLst/>
                <a:uLnTx/>
                <a:uFillTx/>
                <a:latin typeface="Arial"/>
                <a:cs typeface="Arial"/>
              </a:rPr>
              <a:t>47</a:t>
            </a:r>
            <a:endParaRPr kumimoji="0" sz="18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635"/>
              </a:spcBef>
              <a:spcAft>
                <a:spcPts val="0"/>
              </a:spcAft>
              <a:buClrTx/>
              <a:buSzTx/>
              <a:buFontTx/>
              <a:buNone/>
              <a:tabLst/>
              <a:defRPr/>
            </a:pPr>
            <a:r>
              <a:rPr kumimoji="0" sz="1200" b="0" i="0" u="none" strike="noStrike" kern="0" cap="none" spc="-10" normalizeH="0" baseline="0" noProof="0">
                <a:ln>
                  <a:noFill/>
                </a:ln>
                <a:solidFill>
                  <a:sysClr val="windowText" lastClr="000000"/>
                </a:solidFill>
                <a:effectLst/>
                <a:uLnTx/>
                <a:uFillTx/>
                <a:latin typeface="Arial"/>
                <a:cs typeface="Arial"/>
              </a:rPr>
              <a:t>Employees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p:nvPr/>
        </p:nvSpPr>
        <p:spPr>
          <a:xfrm>
            <a:off x="9296400" y="1473708"/>
            <a:ext cx="2286000" cy="927100"/>
          </a:xfrm>
          <a:prstGeom prst="rect">
            <a:avLst/>
          </a:prstGeom>
          <a:solidFill>
            <a:srgbClr val="CDDF91"/>
          </a:solidFill>
        </p:spPr>
        <p:txBody>
          <a:bodyPr vert="horz" wrap="square" lIns="0" tIns="113030" rIns="0" bIns="0" rtlCol="0">
            <a:spAutoFit/>
          </a:bodyPr>
          <a:lstStyle/>
          <a:p>
            <a:pPr marL="0" marR="0" lvl="0" indent="0" algn="ctr" defTabSz="914400" eaLnBrk="1" fontAlgn="auto" latinLnBrk="0" hangingPunct="1">
              <a:lnSpc>
                <a:spcPct val="100000"/>
              </a:lnSpc>
              <a:spcBef>
                <a:spcPts val="890"/>
              </a:spcBef>
              <a:spcAft>
                <a:spcPts val="0"/>
              </a:spcAft>
              <a:buClrTx/>
              <a:buSzTx/>
              <a:buFontTx/>
              <a:buNone/>
              <a:tabLst/>
              <a:defRPr/>
            </a:pPr>
            <a:r>
              <a:rPr kumimoji="0" sz="1800" b="1" i="0" u="none" strike="noStrike" kern="0" cap="none" spc="-25" normalizeH="0" baseline="0" noProof="0">
                <a:ln>
                  <a:noFill/>
                </a:ln>
                <a:solidFill>
                  <a:srgbClr val="176734"/>
                </a:solidFill>
                <a:effectLst/>
                <a:uLnTx/>
                <a:uFillTx/>
                <a:latin typeface="Arial"/>
                <a:cs typeface="Arial"/>
              </a:rPr>
              <a:t>20</a:t>
            </a:r>
            <a:endParaRPr kumimoji="0" sz="18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635"/>
              </a:spcBef>
              <a:spcAft>
                <a:spcPts val="0"/>
              </a:spcAft>
              <a:buClrTx/>
              <a:buSzTx/>
              <a:buFontTx/>
              <a:buNone/>
              <a:tabLst/>
              <a:defRPr/>
            </a:pPr>
            <a:r>
              <a:rPr kumimoji="0" sz="1200" b="0" i="0" u="none" strike="noStrike" kern="0" cap="none" spc="-60" normalizeH="0" baseline="0" noProof="0">
                <a:ln>
                  <a:noFill/>
                </a:ln>
                <a:solidFill>
                  <a:sysClr val="windowText" lastClr="000000"/>
                </a:solidFill>
                <a:effectLst/>
                <a:uLnTx/>
                <a:uFillTx/>
                <a:latin typeface="Arial"/>
                <a:cs typeface="Arial"/>
              </a:rPr>
              <a:t>Global</a:t>
            </a:r>
            <a:r>
              <a:rPr kumimoji="0" sz="1200" b="0" i="0" u="none" strike="noStrike" kern="0" cap="none" spc="-40" normalizeH="0" baseline="0" noProof="0">
                <a:ln>
                  <a:noFill/>
                </a:ln>
                <a:solidFill>
                  <a:sysClr val="windowText" lastClr="000000"/>
                </a:solidFill>
                <a:effectLst/>
                <a:uLnTx/>
                <a:uFillTx/>
                <a:latin typeface="Arial"/>
                <a:cs typeface="Arial"/>
              </a:rPr>
              <a:t> </a:t>
            </a:r>
            <a:r>
              <a:rPr kumimoji="0" sz="1200" b="0" i="0" u="none" strike="noStrike" kern="0" cap="none" spc="-10" normalizeH="0" baseline="0" noProof="0">
                <a:ln>
                  <a:noFill/>
                </a:ln>
                <a:solidFill>
                  <a:sysClr val="windowText" lastClr="000000"/>
                </a:solidFill>
                <a:effectLst/>
                <a:uLnTx/>
                <a:uFillTx/>
                <a:latin typeface="Arial"/>
                <a:cs typeface="Arial"/>
              </a:rPr>
              <a:t>Patents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20"/>
              </a:spcBef>
              <a:spcAft>
                <a:spcPts val="0"/>
              </a:spcAft>
              <a:buClrTx/>
              <a:buSzTx/>
              <a:buFontTx/>
              <a:buNone/>
              <a:tabLst/>
              <a:defRPr/>
            </a:pPr>
            <a:r>
              <a:rPr kumimoji="0" sz="900" b="0" i="1" u="none" strike="noStrike" kern="0" cap="none" spc="-40" normalizeH="0" baseline="0" noProof="0">
                <a:ln>
                  <a:noFill/>
                </a:ln>
                <a:solidFill>
                  <a:sysClr val="windowText" lastClr="000000"/>
                </a:solidFill>
                <a:effectLst/>
                <a:uLnTx/>
                <a:uFillTx/>
                <a:latin typeface="Arial"/>
                <a:cs typeface="Arial"/>
              </a:rPr>
              <a:t>Including</a:t>
            </a:r>
            <a:r>
              <a:rPr kumimoji="0" sz="900" b="0" i="1" u="none" strike="noStrike" kern="0" cap="none" spc="-10" normalizeH="0" baseline="0" noProof="0">
                <a:ln>
                  <a:noFill/>
                </a:ln>
                <a:solidFill>
                  <a:sysClr val="windowText" lastClr="000000"/>
                </a:solidFill>
                <a:effectLst/>
                <a:uLnTx/>
                <a:uFillTx/>
                <a:latin typeface="Arial"/>
                <a:cs typeface="Arial"/>
              </a:rPr>
              <a:t> </a:t>
            </a:r>
            <a:r>
              <a:rPr kumimoji="0" sz="900" b="0" i="1" u="none" strike="noStrike" kern="0" cap="none" spc="-50" normalizeH="0" baseline="0" noProof="0">
                <a:ln>
                  <a:noFill/>
                </a:ln>
                <a:solidFill>
                  <a:sysClr val="windowText" lastClr="000000"/>
                </a:solidFill>
                <a:effectLst/>
                <a:uLnTx/>
                <a:uFillTx/>
                <a:latin typeface="Arial"/>
                <a:cs typeface="Arial"/>
              </a:rPr>
              <a:t>7</a:t>
            </a:r>
            <a:r>
              <a:rPr kumimoji="0" sz="900" b="0" i="1" u="none" strike="noStrike" kern="0" cap="none" spc="-40" normalizeH="0" baseline="0" noProof="0">
                <a:ln>
                  <a:noFill/>
                </a:ln>
                <a:solidFill>
                  <a:sysClr val="windowText" lastClr="000000"/>
                </a:solidFill>
                <a:effectLst/>
                <a:uLnTx/>
                <a:uFillTx/>
                <a:latin typeface="Arial"/>
                <a:cs typeface="Arial"/>
              </a:rPr>
              <a:t> </a:t>
            </a:r>
            <a:r>
              <a:rPr kumimoji="0" sz="900" b="0" i="1" u="none" strike="noStrike" kern="0" cap="none" spc="-10" normalizeH="0" baseline="0" noProof="0">
                <a:ln>
                  <a:noFill/>
                </a:ln>
                <a:solidFill>
                  <a:sysClr val="windowText" lastClr="000000"/>
                </a:solidFill>
                <a:effectLst/>
                <a:uLnTx/>
                <a:uFillTx/>
                <a:latin typeface="Arial"/>
                <a:cs typeface="Arial"/>
              </a:rPr>
              <a:t>Pending</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5931408" y="2649473"/>
            <a:ext cx="1432560" cy="627095"/>
          </a:xfrm>
          <a:prstGeom prst="rect">
            <a:avLst/>
          </a:prstGeom>
          <a:solidFill>
            <a:srgbClr val="CDDF91"/>
          </a:solidFill>
        </p:spPr>
        <p:txBody>
          <a:bodyPr vert="horz" wrap="square" lIns="0" tIns="87630" rIns="0" bIns="0" rtlCol="0">
            <a:spAutoFit/>
          </a:bodyPr>
          <a:lstStyle/>
          <a:p>
            <a:pPr marL="0" marR="0" lvl="0" indent="0" algn="ctr" defTabSz="914400" eaLnBrk="1" fontAlgn="auto" latinLnBrk="0" hangingPunct="1">
              <a:lnSpc>
                <a:spcPct val="100000"/>
              </a:lnSpc>
              <a:spcBef>
                <a:spcPts val="690"/>
              </a:spcBef>
              <a:spcAft>
                <a:spcPts val="0"/>
              </a:spcAft>
              <a:buClrTx/>
              <a:buSzTx/>
              <a:buFontTx/>
              <a:buNone/>
              <a:tabLst/>
              <a:defRPr/>
            </a:pPr>
            <a:r>
              <a:rPr kumimoji="0" sz="1800" b="1" i="0" u="none" strike="noStrike" kern="0" cap="none" spc="-60" normalizeH="0" baseline="0" noProof="0">
                <a:ln>
                  <a:noFill/>
                </a:ln>
                <a:solidFill>
                  <a:srgbClr val="176734"/>
                </a:solidFill>
                <a:effectLst/>
                <a:uLnTx/>
                <a:uFillTx/>
                <a:latin typeface="Arial"/>
                <a:cs typeface="Arial"/>
              </a:rPr>
              <a:t>$</a:t>
            </a:r>
            <a:r>
              <a:rPr kumimoji="0" lang="fr-FR" sz="1800" b="1" i="0" u="none" strike="noStrike" kern="0" cap="none" spc="-60" normalizeH="0" baseline="0" noProof="0">
                <a:ln>
                  <a:noFill/>
                </a:ln>
                <a:solidFill>
                  <a:srgbClr val="176734"/>
                </a:solidFill>
                <a:effectLst/>
                <a:uLnTx/>
                <a:uFillTx/>
                <a:latin typeface="Arial"/>
                <a:cs typeface="Arial"/>
              </a:rPr>
              <a:t>8</a:t>
            </a:r>
            <a:r>
              <a:rPr kumimoji="0" lang="en-US" sz="1800" b="1" i="0" u="none" strike="noStrike" kern="0" cap="none" spc="-60" normalizeH="0" baseline="0" noProof="0">
                <a:ln>
                  <a:noFill/>
                </a:ln>
                <a:solidFill>
                  <a:srgbClr val="176734"/>
                </a:solidFill>
                <a:effectLst/>
                <a:uLnTx/>
                <a:uFillTx/>
                <a:latin typeface="Arial"/>
                <a:cs typeface="Arial"/>
              </a:rPr>
              <a:t>.33</a:t>
            </a:r>
            <a:r>
              <a:rPr kumimoji="0" lang="en-US" sz="1800" b="1" i="0" u="none" strike="noStrike" kern="0" cap="none" spc="-25" normalizeH="0" baseline="0" noProof="0">
                <a:ln>
                  <a:noFill/>
                </a:ln>
                <a:solidFill>
                  <a:srgbClr val="176734"/>
                </a:solidFill>
                <a:effectLst/>
                <a:uLnTx/>
                <a:uFillTx/>
                <a:latin typeface="Arial"/>
                <a:cs typeface="Arial"/>
              </a:rPr>
              <a:t>M</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45745" marR="239395" lvl="0" indent="0" algn="ctr" defTabSz="914400" eaLnBrk="1" fontAlgn="auto" latinLnBrk="0" hangingPunct="1">
              <a:lnSpc>
                <a:spcPct val="100000"/>
              </a:lnSpc>
              <a:spcBef>
                <a:spcPts val="635"/>
              </a:spcBef>
              <a:spcAft>
                <a:spcPts val="0"/>
              </a:spcAft>
              <a:buClrTx/>
              <a:buSzTx/>
              <a:buFontTx/>
              <a:buNone/>
              <a:tabLst/>
              <a:defRPr/>
            </a:pPr>
            <a:r>
              <a:rPr kumimoji="0" lang="en-US" sz="1200" b="0" i="0" u="none" strike="noStrike" kern="0" cap="none" spc="-70" normalizeH="0" baseline="0" noProof="0">
                <a:ln>
                  <a:noFill/>
                </a:ln>
                <a:solidFill>
                  <a:sysClr val="windowText" lastClr="000000"/>
                </a:solidFill>
                <a:effectLst/>
                <a:uLnTx/>
                <a:uFillTx/>
                <a:latin typeface="Arial"/>
                <a:cs typeface="Arial"/>
              </a:rPr>
              <a:t>2023 Revenue</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8384260" y="2400300"/>
            <a:ext cx="1243330" cy="946413"/>
          </a:xfrm>
          <a:prstGeom prst="rect">
            <a:avLst/>
          </a:prstGeom>
          <a:solidFill>
            <a:srgbClr val="CDDF91"/>
          </a:solidFill>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5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800" b="1" i="0" u="none" strike="noStrike" kern="0" cap="none" spc="-20" normalizeH="0" baseline="0" noProof="0">
                <a:ln>
                  <a:noFill/>
                </a:ln>
                <a:solidFill>
                  <a:srgbClr val="176734"/>
                </a:solidFill>
                <a:effectLst/>
                <a:uLnTx/>
                <a:uFillTx/>
                <a:latin typeface="Arial"/>
                <a:cs typeface="Arial"/>
              </a:rPr>
              <a:t>1</a:t>
            </a:r>
            <a:r>
              <a:rPr kumimoji="0" lang="en-US" sz="1800" b="1" i="0" u="none" strike="noStrike" kern="0" cap="none" spc="-20" normalizeH="0" baseline="0" noProof="0">
                <a:ln>
                  <a:noFill/>
                </a:ln>
                <a:solidFill>
                  <a:srgbClr val="176734"/>
                </a:solidFill>
                <a:effectLst/>
                <a:uLnTx/>
                <a:uFillTx/>
                <a:latin typeface="Arial"/>
                <a:cs typeface="Arial"/>
              </a:rPr>
              <a:t>8</a:t>
            </a:r>
            <a:r>
              <a:rPr kumimoji="0" sz="1800" b="1" i="0" u="none" strike="noStrike" kern="0" cap="none" spc="-20" normalizeH="0" baseline="0" noProof="0">
                <a:ln>
                  <a:noFill/>
                </a:ln>
                <a:solidFill>
                  <a:srgbClr val="176734"/>
                </a:solidFill>
                <a:effectLst/>
                <a:uLnTx/>
                <a:uFillTx/>
                <a:latin typeface="Arial"/>
                <a:cs typeface="Arial"/>
              </a:rPr>
              <a:t>0+</a:t>
            </a:r>
            <a:endParaRPr kumimoji="0" sz="1800" b="0" i="0" u="none" strike="noStrike" kern="0" cap="none" spc="0" normalizeH="0" baseline="0" noProof="0">
              <a:ln>
                <a:noFill/>
              </a:ln>
              <a:solidFill>
                <a:sysClr val="windowText" lastClr="000000"/>
              </a:solidFill>
              <a:effectLst/>
              <a:uLnTx/>
              <a:uFillTx/>
              <a:latin typeface="Arial"/>
              <a:cs typeface="Arial"/>
            </a:endParaRPr>
          </a:p>
          <a:p>
            <a:pPr marL="158750" marR="160020" lvl="0" indent="0" algn="ctr" defTabSz="914400" eaLnBrk="1" fontAlgn="auto" latinLnBrk="0" hangingPunct="1">
              <a:lnSpc>
                <a:spcPct val="100000"/>
              </a:lnSpc>
              <a:spcBef>
                <a:spcPts val="640"/>
              </a:spcBef>
              <a:spcAft>
                <a:spcPts val="0"/>
              </a:spcAft>
              <a:buClrTx/>
              <a:buSzTx/>
              <a:buFontTx/>
              <a:buNone/>
              <a:tabLst/>
              <a:defRPr/>
            </a:pPr>
            <a:r>
              <a:rPr kumimoji="0" sz="1200" b="0" i="0" u="none" strike="noStrike" kern="0" cap="none" spc="-45" normalizeH="0" baseline="0" noProof="0">
                <a:ln>
                  <a:noFill/>
                </a:ln>
                <a:solidFill>
                  <a:sysClr val="windowText" lastClr="000000"/>
                </a:solidFill>
                <a:effectLst/>
                <a:uLnTx/>
                <a:uFillTx/>
                <a:latin typeface="Arial"/>
                <a:cs typeface="Arial"/>
              </a:rPr>
              <a:t>Individual</a:t>
            </a:r>
            <a:r>
              <a:rPr kumimoji="0" sz="1200" b="0" i="0" u="none" strike="noStrike" kern="0" cap="none" spc="0" normalizeH="0" baseline="0" noProof="0">
                <a:ln>
                  <a:noFill/>
                </a:ln>
                <a:solidFill>
                  <a:sysClr val="windowText" lastClr="000000"/>
                </a:solidFill>
                <a:effectLst/>
                <a:uLnTx/>
                <a:uFillTx/>
                <a:latin typeface="Arial"/>
                <a:cs typeface="Arial"/>
              </a:rPr>
              <a:t> </a:t>
            </a:r>
            <a:r>
              <a:rPr kumimoji="0" sz="1200" b="0" i="0" u="none" strike="noStrike" kern="0" cap="none" spc="-55" normalizeH="0" baseline="0" noProof="0">
                <a:ln>
                  <a:noFill/>
                </a:ln>
                <a:solidFill>
                  <a:sysClr val="windowText" lastClr="000000"/>
                </a:solidFill>
                <a:effectLst/>
                <a:uLnTx/>
                <a:uFillTx/>
                <a:latin typeface="Arial"/>
                <a:cs typeface="Arial"/>
              </a:rPr>
              <a:t>sites </a:t>
            </a:r>
            <a:r>
              <a:rPr kumimoji="0" sz="1200" b="0" i="0" u="none" strike="noStrike" kern="0" cap="none" spc="-10" normalizeH="0" baseline="0" noProof="0">
                <a:ln>
                  <a:noFill/>
                </a:ln>
                <a:solidFill>
                  <a:sysClr val="windowText" lastClr="000000"/>
                </a:solidFill>
                <a:effectLst/>
                <a:uLnTx/>
                <a:uFillTx/>
                <a:latin typeface="Arial"/>
                <a:cs typeface="Arial"/>
              </a:rPr>
              <a:t>managed</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txBox="1"/>
          <p:nvPr/>
        </p:nvSpPr>
        <p:spPr>
          <a:xfrm>
            <a:off x="9627107" y="2400300"/>
            <a:ext cx="1032510" cy="946413"/>
          </a:xfrm>
          <a:prstGeom prst="rect">
            <a:avLst/>
          </a:prstGeom>
          <a:solidFill>
            <a:srgbClr val="DDEAB5">
              <a:alpha val="50195"/>
            </a:srgbClr>
          </a:solidFill>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5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800" b="1" i="0" u="none" strike="noStrike" kern="0" cap="none" spc="-125" normalizeH="0" baseline="0" noProof="0">
                <a:ln>
                  <a:noFill/>
                </a:ln>
                <a:solidFill>
                  <a:srgbClr val="176734"/>
                </a:solidFill>
                <a:effectLst/>
                <a:uLnTx/>
                <a:uFillTx/>
                <a:latin typeface="Arial"/>
                <a:cs typeface="Arial"/>
              </a:rPr>
              <a:t>2</a:t>
            </a:r>
            <a:r>
              <a:rPr kumimoji="0" lang="en-US" sz="1800" b="1" i="0" u="none" strike="noStrike" kern="0" cap="none" spc="-125" normalizeH="0" baseline="0" noProof="0">
                <a:ln>
                  <a:noFill/>
                </a:ln>
                <a:solidFill>
                  <a:srgbClr val="176734"/>
                </a:solidFill>
                <a:effectLst/>
                <a:uLnTx/>
                <a:uFillTx/>
                <a:latin typeface="Arial"/>
                <a:cs typeface="Arial"/>
              </a:rPr>
              <a:t>5</a:t>
            </a:r>
            <a:r>
              <a:rPr kumimoji="0" sz="1800" b="1" i="0" u="none" strike="noStrike" kern="0" cap="none" spc="-125" normalizeH="0" baseline="0" noProof="0">
                <a:ln>
                  <a:noFill/>
                </a:ln>
                <a:solidFill>
                  <a:srgbClr val="176734"/>
                </a:solidFill>
                <a:effectLst/>
                <a:uLnTx/>
                <a:uFillTx/>
                <a:latin typeface="Arial"/>
                <a:cs typeface="Arial"/>
              </a:rPr>
              <a:t>+</a:t>
            </a:r>
            <a:r>
              <a:rPr kumimoji="0" sz="1800" b="1" i="0" u="none" strike="noStrike" kern="0" cap="none" spc="-60" normalizeH="0" baseline="0" noProof="0">
                <a:ln>
                  <a:noFill/>
                </a:ln>
                <a:solidFill>
                  <a:srgbClr val="176734"/>
                </a:solidFill>
                <a:effectLst/>
                <a:uLnTx/>
                <a:uFillTx/>
                <a:latin typeface="Arial"/>
                <a:cs typeface="Arial"/>
              </a:rPr>
              <a:t> </a:t>
            </a:r>
            <a:r>
              <a:rPr kumimoji="0" sz="1800" b="1" i="0" u="none" strike="noStrike" kern="0" cap="none" spc="-25" normalizeH="0" baseline="0" noProof="0">
                <a:ln>
                  <a:noFill/>
                </a:ln>
                <a:solidFill>
                  <a:srgbClr val="176734"/>
                </a:solidFill>
                <a:effectLst/>
                <a:uLnTx/>
                <a:uFillTx/>
                <a:latin typeface="Arial"/>
                <a:cs typeface="Arial"/>
              </a:rPr>
              <a:t>MW</a:t>
            </a:r>
            <a:endParaRPr kumimoji="0" sz="1800" b="0" i="0" u="none" strike="noStrike" kern="0" cap="none" spc="0" normalizeH="0" baseline="0" noProof="0">
              <a:ln>
                <a:noFill/>
              </a:ln>
              <a:solidFill>
                <a:sysClr val="windowText" lastClr="000000"/>
              </a:solidFill>
              <a:effectLst/>
              <a:uLnTx/>
              <a:uFillTx/>
              <a:latin typeface="Arial"/>
              <a:cs typeface="Arial"/>
            </a:endParaRPr>
          </a:p>
          <a:p>
            <a:pPr marL="113030" marR="104139" lvl="0" indent="-1905" algn="ctr" defTabSz="914400" eaLnBrk="1" fontAlgn="auto" latinLnBrk="0" hangingPunct="1">
              <a:lnSpc>
                <a:spcPct val="100000"/>
              </a:lnSpc>
              <a:spcBef>
                <a:spcPts val="640"/>
              </a:spcBef>
              <a:spcAft>
                <a:spcPts val="0"/>
              </a:spcAft>
              <a:buClrTx/>
              <a:buSzTx/>
              <a:buFontTx/>
              <a:buNone/>
              <a:tabLst/>
              <a:defRPr/>
            </a:pPr>
            <a:r>
              <a:rPr kumimoji="0" sz="1200" b="0" i="0" u="none" strike="noStrike" kern="0" cap="none" spc="-10" normalizeH="0" baseline="0" noProof="0">
                <a:ln>
                  <a:noFill/>
                </a:ln>
                <a:solidFill>
                  <a:sysClr val="windowText" lastClr="000000"/>
                </a:solidFill>
                <a:effectLst/>
                <a:uLnTx/>
                <a:uFillTx/>
                <a:latin typeface="Arial"/>
                <a:cs typeface="Arial"/>
              </a:rPr>
              <a:t>Capacity </a:t>
            </a:r>
            <a:r>
              <a:rPr kumimoji="0" sz="1200" b="0" i="0" u="none" strike="noStrike" kern="0" cap="none" spc="-40" normalizeH="0" baseline="0" noProof="0">
                <a:ln>
                  <a:noFill/>
                </a:ln>
                <a:solidFill>
                  <a:sysClr val="windowText" lastClr="000000"/>
                </a:solidFill>
                <a:effectLst/>
                <a:uLnTx/>
                <a:uFillTx/>
                <a:latin typeface="Arial"/>
                <a:cs typeface="Arial"/>
              </a:rPr>
              <a:t>under</a:t>
            </a:r>
            <a:r>
              <a:rPr kumimoji="0" sz="1200" b="0" i="0" u="none" strike="noStrike" kern="0" cap="none" spc="-45" normalizeH="0" baseline="0" noProof="0">
                <a:ln>
                  <a:noFill/>
                </a:ln>
                <a:solidFill>
                  <a:sysClr val="windowText" lastClr="000000"/>
                </a:solidFill>
                <a:effectLst/>
                <a:uLnTx/>
                <a:uFillTx/>
                <a:latin typeface="Arial"/>
                <a:cs typeface="Arial"/>
              </a:rPr>
              <a:t> mgmt.</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txBox="1"/>
          <p:nvPr/>
        </p:nvSpPr>
        <p:spPr>
          <a:xfrm>
            <a:off x="10659618" y="2400300"/>
            <a:ext cx="923290" cy="946413"/>
          </a:xfrm>
          <a:prstGeom prst="rect">
            <a:avLst/>
          </a:prstGeom>
          <a:solidFill>
            <a:srgbClr val="ABC946"/>
          </a:solidFill>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5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20" normalizeH="0" baseline="0" noProof="0">
                <a:ln>
                  <a:noFill/>
                </a:ln>
                <a:solidFill>
                  <a:srgbClr val="176734"/>
                </a:solidFill>
                <a:effectLst/>
                <a:uLnTx/>
                <a:uFillTx/>
                <a:latin typeface="Arial"/>
                <a:cs typeface="Arial"/>
              </a:rPr>
              <a:t>600</a:t>
            </a:r>
            <a:r>
              <a:rPr kumimoji="0" sz="1800" b="1" i="0" u="none" strike="noStrike" kern="0" cap="none" spc="-20" normalizeH="0" baseline="0" noProof="0">
                <a:ln>
                  <a:noFill/>
                </a:ln>
                <a:solidFill>
                  <a:srgbClr val="176734"/>
                </a:solidFill>
                <a:effectLst/>
                <a:uLnTx/>
                <a:uFillTx/>
                <a:latin typeface="Arial"/>
                <a:cs typeface="Arial"/>
              </a:rPr>
              <a:t>+</a:t>
            </a:r>
            <a:endParaRPr kumimoji="0" sz="18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640"/>
              </a:spcBef>
              <a:spcAft>
                <a:spcPts val="0"/>
              </a:spcAft>
              <a:buClrTx/>
              <a:buSzTx/>
              <a:buFontTx/>
              <a:buNone/>
              <a:tabLst/>
              <a:defRPr/>
            </a:pPr>
            <a:r>
              <a:rPr kumimoji="0" sz="1200" b="0" i="0" u="none" strike="noStrike" kern="0" cap="none" spc="-10" normalizeH="0" baseline="0" noProof="0">
                <a:ln>
                  <a:noFill/>
                </a:ln>
                <a:solidFill>
                  <a:sysClr val="windowText" lastClr="000000"/>
                </a:solidFill>
                <a:effectLst/>
                <a:uLnTx/>
                <a:uFillTx/>
                <a:latin typeface="Arial"/>
                <a:cs typeface="Arial"/>
              </a:rPr>
              <a:t>EVSEs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200" b="0" i="0" u="none" strike="noStrike" kern="0" cap="none" spc="-10" normalizeH="0" baseline="0" noProof="0">
                <a:ln>
                  <a:noFill/>
                </a:ln>
                <a:solidFill>
                  <a:sysClr val="windowText" lastClr="000000"/>
                </a:solidFill>
                <a:effectLst/>
                <a:uLnTx/>
                <a:uFillTx/>
                <a:latin typeface="Arial"/>
                <a:cs typeface="Arial"/>
              </a:rPr>
              <a:t>Deployed</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6941819" y="1473708"/>
            <a:ext cx="1442720" cy="863698"/>
          </a:xfrm>
          <a:prstGeom prst="rect">
            <a:avLst/>
          </a:prstGeom>
          <a:solidFill>
            <a:srgbClr val="DDEAB5">
              <a:alpha val="50195"/>
            </a:srgbClr>
          </a:solidFill>
        </p:spPr>
        <p:txBody>
          <a:bodyPr vert="horz" wrap="square" lIns="0" tIns="1905" rIns="0" bIns="0" rtlCol="0">
            <a:spAutoFit/>
          </a:bodyPr>
          <a:lstStyle/>
          <a:p>
            <a:pPr marL="0" marR="0" lvl="0" indent="0" defTabSz="914400" eaLnBrk="1" fontAlgn="auto" latinLnBrk="0" hangingPunct="1">
              <a:lnSpc>
                <a:spcPct val="100000"/>
              </a:lnSpc>
              <a:spcBef>
                <a:spcPts val="15"/>
              </a:spcBef>
              <a:spcAft>
                <a:spcPts val="0"/>
              </a:spcAft>
              <a:buClrTx/>
              <a:buSzTx/>
              <a:buFontTx/>
              <a:buNone/>
              <a:tabLst/>
              <a:defRPr/>
            </a:pPr>
            <a:endParaRPr kumimoji="0" sz="2100" b="0" i="0" u="none" strike="noStrike" kern="0" cap="none" spc="0" normalizeH="0" baseline="0" noProof="0">
              <a:ln>
                <a:noFill/>
              </a:ln>
              <a:solidFill>
                <a:sysClr val="windowText" lastClr="000000"/>
              </a:solidFill>
              <a:effectLst/>
              <a:uLnTx/>
              <a:uFillTx/>
              <a:latin typeface="Times New Roman"/>
              <a:cs typeface="Times New Roman"/>
            </a:endParaRPr>
          </a:p>
          <a:p>
            <a:pPr marL="3810" marR="0" lvl="0" indent="0" algn="ctr" defTabSz="914400" eaLnBrk="1" fontAlgn="auto" latinLnBrk="0" hangingPunct="1">
              <a:lnSpc>
                <a:spcPct val="100000"/>
              </a:lnSpc>
              <a:spcBef>
                <a:spcPts val="5"/>
              </a:spcBef>
              <a:spcAft>
                <a:spcPts val="0"/>
              </a:spcAft>
              <a:buClrTx/>
              <a:buSzTx/>
              <a:buFontTx/>
              <a:buNone/>
              <a:tabLst/>
              <a:defRPr/>
            </a:pPr>
            <a:r>
              <a:rPr kumimoji="0" sz="1800" b="1" i="0" u="none" strike="noStrike" kern="0" cap="none" spc="-20" normalizeH="0" baseline="0" noProof="0">
                <a:ln>
                  <a:noFill/>
                </a:ln>
                <a:solidFill>
                  <a:srgbClr val="176734"/>
                </a:solidFill>
                <a:effectLst/>
                <a:uLnTx/>
                <a:uFillTx/>
                <a:latin typeface="Arial"/>
                <a:cs typeface="Arial"/>
              </a:rPr>
              <a:t>1</a:t>
            </a:r>
            <a:r>
              <a:rPr kumimoji="0" lang="en-US" sz="1800" b="1" i="0" u="none" strike="noStrike" kern="0" cap="none" spc="-20" normalizeH="0" baseline="0" noProof="0">
                <a:ln>
                  <a:noFill/>
                </a:ln>
                <a:solidFill>
                  <a:srgbClr val="176734"/>
                </a:solidFill>
                <a:effectLst/>
                <a:uLnTx/>
                <a:uFillTx/>
                <a:latin typeface="Arial"/>
                <a:cs typeface="Arial"/>
              </a:rPr>
              <a:t>6</a:t>
            </a:r>
            <a:r>
              <a:rPr kumimoji="0" sz="1800" b="1" i="0" u="none" strike="noStrike" kern="0" cap="none" spc="-20" normalizeH="0" baseline="0" noProof="0">
                <a:ln>
                  <a:noFill/>
                </a:ln>
                <a:solidFill>
                  <a:srgbClr val="176734"/>
                </a:solidFill>
                <a:effectLst/>
                <a:uLnTx/>
                <a:uFillTx/>
                <a:latin typeface="Arial"/>
                <a:cs typeface="Arial"/>
              </a:rPr>
              <a:t>0+</a:t>
            </a:r>
            <a:endParaRPr kumimoji="0" sz="1800" b="0" i="0" u="none" strike="noStrike" kern="0" cap="none" spc="0" normalizeH="0" baseline="0" noProof="0">
              <a:ln>
                <a:noFill/>
              </a:ln>
              <a:solidFill>
                <a:sysClr val="windowText" lastClr="000000"/>
              </a:solidFill>
              <a:effectLst/>
              <a:uLnTx/>
              <a:uFillTx/>
              <a:latin typeface="Arial"/>
              <a:cs typeface="Arial"/>
            </a:endParaRPr>
          </a:p>
          <a:p>
            <a:pPr marL="3810" marR="0" lvl="0" indent="0" algn="ctr" defTabSz="914400" eaLnBrk="1" fontAlgn="auto" latinLnBrk="0" hangingPunct="1">
              <a:lnSpc>
                <a:spcPct val="100000"/>
              </a:lnSpc>
              <a:spcBef>
                <a:spcPts val="635"/>
              </a:spcBef>
              <a:spcAft>
                <a:spcPts val="0"/>
              </a:spcAft>
              <a:buClrTx/>
              <a:buSzTx/>
              <a:buFontTx/>
              <a:buNone/>
              <a:tabLst/>
              <a:defRPr/>
            </a:pPr>
            <a:r>
              <a:rPr kumimoji="0" sz="1200" b="0" i="0" u="none" strike="noStrike" kern="0" cap="none" spc="-60" normalizeH="0" baseline="0" noProof="0">
                <a:ln>
                  <a:noFill/>
                </a:ln>
                <a:solidFill>
                  <a:sysClr val="windowText" lastClr="000000"/>
                </a:solidFill>
                <a:effectLst/>
                <a:uLnTx/>
                <a:uFillTx/>
                <a:latin typeface="Arial"/>
                <a:cs typeface="Arial"/>
              </a:rPr>
              <a:t>Global</a:t>
            </a:r>
            <a:r>
              <a:rPr kumimoji="0" sz="1200" b="0" i="0" u="none" strike="noStrike" kern="0" cap="none" spc="-40" normalizeH="0" baseline="0" noProof="0">
                <a:ln>
                  <a:noFill/>
                </a:ln>
                <a:solidFill>
                  <a:sysClr val="windowText" lastClr="000000"/>
                </a:solidFill>
                <a:effectLst/>
                <a:uLnTx/>
                <a:uFillTx/>
                <a:latin typeface="Arial"/>
                <a:cs typeface="Arial"/>
              </a:rPr>
              <a:t> </a:t>
            </a:r>
            <a:r>
              <a:rPr kumimoji="0" sz="1200" b="0" i="0" u="none" strike="noStrike" kern="0" cap="none" spc="-10" normalizeH="0" baseline="0" noProof="0">
                <a:ln>
                  <a:noFill/>
                </a:ln>
                <a:solidFill>
                  <a:sysClr val="windowText" lastClr="000000"/>
                </a:solidFill>
                <a:effectLst/>
                <a:uLnTx/>
                <a:uFillTx/>
                <a:latin typeface="Arial"/>
                <a:cs typeface="Arial"/>
              </a:rPr>
              <a:t>Customers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txBox="1"/>
          <p:nvPr/>
        </p:nvSpPr>
        <p:spPr>
          <a:xfrm>
            <a:off x="7363968" y="2649473"/>
            <a:ext cx="1020444" cy="921385"/>
          </a:xfrm>
          <a:prstGeom prst="rect">
            <a:avLst/>
          </a:prstGeom>
          <a:solidFill>
            <a:srgbClr val="ABC946"/>
          </a:solidFill>
        </p:spPr>
        <p:txBody>
          <a:bodyPr vert="horz" wrap="square" lIns="0" tIns="179070" rIns="0" bIns="0" rtlCol="0">
            <a:spAutoFit/>
          </a:bodyPr>
          <a:lstStyle/>
          <a:p>
            <a:pPr marL="0" marR="0" lvl="0" indent="0" algn="ctr" defTabSz="914400" eaLnBrk="1" fontAlgn="auto" latinLnBrk="0" hangingPunct="1">
              <a:lnSpc>
                <a:spcPct val="100000"/>
              </a:lnSpc>
              <a:spcBef>
                <a:spcPts val="1410"/>
              </a:spcBef>
              <a:spcAft>
                <a:spcPts val="0"/>
              </a:spcAft>
              <a:buClrTx/>
              <a:buSzTx/>
              <a:buFontTx/>
              <a:buNone/>
              <a:tabLst/>
              <a:defRPr/>
            </a:pPr>
            <a:r>
              <a:rPr kumimoji="0" sz="1800" b="1" i="0" u="none" strike="noStrike" kern="0" cap="none" spc="-25" normalizeH="0" baseline="0" noProof="0">
                <a:ln>
                  <a:noFill/>
                </a:ln>
                <a:solidFill>
                  <a:srgbClr val="176734"/>
                </a:solidFill>
                <a:effectLst/>
                <a:uLnTx/>
                <a:uFillTx/>
                <a:latin typeface="Arial"/>
                <a:cs typeface="Arial"/>
              </a:rPr>
              <a:t>20+</a:t>
            </a:r>
            <a:endParaRPr kumimoji="0" sz="18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635"/>
              </a:spcBef>
              <a:spcAft>
                <a:spcPts val="0"/>
              </a:spcAft>
              <a:buClrTx/>
              <a:buSzTx/>
              <a:buFontTx/>
              <a:buNone/>
              <a:tabLst/>
              <a:defRPr/>
            </a:pPr>
            <a:r>
              <a:rPr kumimoji="0" sz="1200" b="0" i="0" u="none" strike="noStrike" kern="0" cap="none" spc="0" normalizeH="0" baseline="0" noProof="0">
                <a:ln>
                  <a:noFill/>
                </a:ln>
                <a:solidFill>
                  <a:sysClr val="windowText" lastClr="000000"/>
                </a:solidFill>
                <a:effectLst/>
                <a:uLnTx/>
                <a:uFillTx/>
                <a:latin typeface="Arial"/>
                <a:cs typeface="Arial"/>
              </a:rPr>
              <a:t>Utility</a:t>
            </a:r>
            <a:r>
              <a:rPr kumimoji="0" sz="1200" b="0" i="0" u="none" strike="noStrike" kern="0" cap="none" spc="-85" normalizeH="0" baseline="0" noProof="0">
                <a:ln>
                  <a:noFill/>
                </a:ln>
                <a:solidFill>
                  <a:sysClr val="windowText" lastClr="000000"/>
                </a:solidFill>
                <a:effectLst/>
                <a:uLnTx/>
                <a:uFillTx/>
                <a:latin typeface="Arial"/>
                <a:cs typeface="Arial"/>
              </a:rPr>
              <a:t> </a:t>
            </a:r>
            <a:r>
              <a:rPr kumimoji="0" sz="1200" b="0" i="0" u="none" strike="noStrike" kern="0" cap="none" spc="-10" normalizeH="0" baseline="0" noProof="0">
                <a:ln>
                  <a:noFill/>
                </a:ln>
                <a:solidFill>
                  <a:sysClr val="windowText" lastClr="000000"/>
                </a:solidFill>
                <a:effectLst/>
                <a:uLnTx/>
                <a:uFillTx/>
                <a:latin typeface="Arial"/>
                <a:cs typeface="Arial"/>
              </a:rPr>
              <a:t>Partners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grpSp>
        <p:nvGrpSpPr>
          <p:cNvPr id="13" name="object 13"/>
          <p:cNvGrpSpPr/>
          <p:nvPr/>
        </p:nvGrpSpPr>
        <p:grpSpPr>
          <a:xfrm>
            <a:off x="9120378" y="3851909"/>
            <a:ext cx="2931795" cy="2160270"/>
            <a:chOff x="9120378" y="3851909"/>
            <a:chExt cx="2931795" cy="2160270"/>
          </a:xfrm>
        </p:grpSpPr>
        <p:pic>
          <p:nvPicPr>
            <p:cNvPr id="14" name="object 14"/>
            <p:cNvPicPr/>
            <p:nvPr/>
          </p:nvPicPr>
          <p:blipFill>
            <a:blip r:embed="rId3" cstate="print"/>
            <a:stretch>
              <a:fillRect/>
            </a:stretch>
          </p:blipFill>
          <p:spPr>
            <a:xfrm>
              <a:off x="9120378" y="3851909"/>
              <a:ext cx="2931413" cy="1757171"/>
            </a:xfrm>
            <a:prstGeom prst="rect">
              <a:avLst/>
            </a:prstGeom>
          </p:spPr>
        </p:pic>
        <p:pic>
          <p:nvPicPr>
            <p:cNvPr id="15" name="object 15"/>
            <p:cNvPicPr/>
            <p:nvPr/>
          </p:nvPicPr>
          <p:blipFill>
            <a:blip r:embed="rId4" cstate="print"/>
            <a:stretch>
              <a:fillRect/>
            </a:stretch>
          </p:blipFill>
          <p:spPr>
            <a:xfrm>
              <a:off x="9476232" y="3993641"/>
              <a:ext cx="2214371" cy="1394459"/>
            </a:xfrm>
            <a:prstGeom prst="rect">
              <a:avLst/>
            </a:prstGeom>
          </p:spPr>
        </p:pic>
        <p:pic>
          <p:nvPicPr>
            <p:cNvPr id="16" name="object 16"/>
            <p:cNvPicPr/>
            <p:nvPr/>
          </p:nvPicPr>
          <p:blipFill>
            <a:blip r:embed="rId5" cstate="print"/>
            <a:stretch>
              <a:fillRect/>
            </a:stretch>
          </p:blipFill>
          <p:spPr>
            <a:xfrm>
              <a:off x="10331196" y="4886705"/>
              <a:ext cx="1672588" cy="1107185"/>
            </a:xfrm>
            <a:prstGeom prst="rect">
              <a:avLst/>
            </a:prstGeom>
          </p:spPr>
        </p:pic>
        <p:pic>
          <p:nvPicPr>
            <p:cNvPr id="17" name="object 17"/>
            <p:cNvPicPr/>
            <p:nvPr/>
          </p:nvPicPr>
          <p:blipFill>
            <a:blip r:embed="rId6" cstate="print"/>
            <a:stretch>
              <a:fillRect/>
            </a:stretch>
          </p:blipFill>
          <p:spPr>
            <a:xfrm>
              <a:off x="10462260" y="4920233"/>
              <a:ext cx="1391411" cy="1066037"/>
            </a:xfrm>
            <a:prstGeom prst="rect">
              <a:avLst/>
            </a:prstGeom>
          </p:spPr>
        </p:pic>
        <p:sp>
          <p:nvSpPr>
            <p:cNvPr id="18" name="object 18"/>
            <p:cNvSpPr/>
            <p:nvPr/>
          </p:nvSpPr>
          <p:spPr>
            <a:xfrm>
              <a:off x="10501122" y="4946141"/>
              <a:ext cx="1313815" cy="988694"/>
            </a:xfrm>
            <a:custGeom>
              <a:avLst/>
              <a:gdLst/>
              <a:ahLst/>
              <a:cxnLst/>
              <a:rect l="l" t="t" r="r" b="b"/>
              <a:pathLst>
                <a:path w="1313815" h="988695">
                  <a:moveTo>
                    <a:pt x="1313687" y="0"/>
                  </a:moveTo>
                  <a:lnTo>
                    <a:pt x="0" y="0"/>
                  </a:lnTo>
                  <a:lnTo>
                    <a:pt x="0" y="988313"/>
                  </a:lnTo>
                  <a:lnTo>
                    <a:pt x="1313687" y="988313"/>
                  </a:lnTo>
                  <a:lnTo>
                    <a:pt x="1313687" y="0"/>
                  </a:lnTo>
                  <a:close/>
                </a:path>
              </a:pathLst>
            </a:custGeom>
            <a:solidFill>
              <a:srgbClr val="F8F8F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9" name="object 19"/>
            <p:cNvPicPr/>
            <p:nvPr/>
          </p:nvPicPr>
          <p:blipFill>
            <a:blip r:embed="rId7" cstate="print"/>
            <a:stretch>
              <a:fillRect/>
            </a:stretch>
          </p:blipFill>
          <p:spPr>
            <a:xfrm>
              <a:off x="10503408" y="4949951"/>
              <a:ext cx="1313686" cy="864107"/>
            </a:xfrm>
            <a:prstGeom prst="rect">
              <a:avLst/>
            </a:prstGeom>
          </p:spPr>
        </p:pic>
        <p:pic>
          <p:nvPicPr>
            <p:cNvPr id="20" name="object 20"/>
            <p:cNvPicPr/>
            <p:nvPr/>
          </p:nvPicPr>
          <p:blipFill>
            <a:blip r:embed="rId8" cstate="print"/>
            <a:stretch>
              <a:fillRect/>
            </a:stretch>
          </p:blipFill>
          <p:spPr>
            <a:xfrm>
              <a:off x="9497568" y="4897373"/>
              <a:ext cx="736853" cy="1114805"/>
            </a:xfrm>
            <a:prstGeom prst="rect">
              <a:avLst/>
            </a:prstGeom>
          </p:spPr>
        </p:pic>
        <p:pic>
          <p:nvPicPr>
            <p:cNvPr id="21" name="object 21"/>
            <p:cNvPicPr/>
            <p:nvPr/>
          </p:nvPicPr>
          <p:blipFill>
            <a:blip r:embed="rId9" cstate="print"/>
            <a:stretch>
              <a:fillRect/>
            </a:stretch>
          </p:blipFill>
          <p:spPr>
            <a:xfrm>
              <a:off x="9624060" y="4924805"/>
              <a:ext cx="483095" cy="1047749"/>
            </a:xfrm>
            <a:prstGeom prst="rect">
              <a:avLst/>
            </a:prstGeom>
          </p:spPr>
        </p:pic>
      </p:grpSp>
      <p:sp>
        <p:nvSpPr>
          <p:cNvPr id="22" name="object 22"/>
          <p:cNvSpPr txBox="1"/>
          <p:nvPr/>
        </p:nvSpPr>
        <p:spPr>
          <a:xfrm>
            <a:off x="6083300" y="3789845"/>
            <a:ext cx="2685415" cy="1699895"/>
          </a:xfrm>
          <a:prstGeom prst="rect">
            <a:avLst/>
          </a:prstGeom>
        </p:spPr>
        <p:txBody>
          <a:bodyPr vert="horz" wrap="square" lIns="0" tIns="13335" rIns="0" bIns="0" rtlCol="0">
            <a:spAutoFit/>
          </a:bodyPr>
          <a:lstStyle/>
          <a:p>
            <a:pPr marL="12700" marR="5080" lvl="0" indent="0" defTabSz="914400" eaLnBrk="1" fontAlgn="auto" latinLnBrk="0" hangingPunct="1">
              <a:lnSpc>
                <a:spcPct val="122000"/>
              </a:lnSpc>
              <a:spcBef>
                <a:spcPts val="105"/>
              </a:spcBef>
              <a:spcAft>
                <a:spcPts val="0"/>
              </a:spcAft>
              <a:buClrTx/>
              <a:buSzTx/>
              <a:buFontTx/>
              <a:buNone/>
              <a:tabLst/>
              <a:defRPr/>
            </a:pPr>
            <a:r>
              <a:rPr kumimoji="0" sz="1800" b="0" i="0" u="none" strike="noStrike" kern="0" cap="none" spc="-65" normalizeH="0" baseline="0" noProof="0">
                <a:ln>
                  <a:noFill/>
                </a:ln>
                <a:solidFill>
                  <a:sysClr val="windowText" lastClr="000000"/>
                </a:solidFill>
                <a:effectLst/>
                <a:uLnTx/>
                <a:uFillTx/>
                <a:latin typeface="Arial"/>
                <a:cs typeface="Arial"/>
              </a:rPr>
              <a:t>First</a:t>
            </a:r>
            <a:r>
              <a:rPr kumimoji="0" sz="1800" b="0" i="0" u="none" strike="noStrike" kern="0" cap="none" spc="-40" normalizeH="0" baseline="0" noProof="0">
                <a:ln>
                  <a:noFill/>
                </a:ln>
                <a:solidFill>
                  <a:sysClr val="windowText" lastClr="000000"/>
                </a:solidFill>
                <a:effectLst/>
                <a:uLnTx/>
                <a:uFillTx/>
                <a:latin typeface="Arial"/>
                <a:cs typeface="Arial"/>
              </a:rPr>
              <a:t> </a:t>
            </a:r>
            <a:r>
              <a:rPr kumimoji="0" sz="1800" b="0" i="0" u="none" strike="noStrike" kern="0" cap="none" spc="-35" normalizeH="0" baseline="0" noProof="0">
                <a:ln>
                  <a:noFill/>
                </a:ln>
                <a:solidFill>
                  <a:sysClr val="windowText" lastClr="000000"/>
                </a:solidFill>
                <a:effectLst/>
                <a:uLnTx/>
                <a:uFillTx/>
                <a:latin typeface="Arial"/>
                <a:cs typeface="Arial"/>
              </a:rPr>
              <a:t>innovator</a:t>
            </a:r>
            <a:r>
              <a:rPr kumimoji="0" sz="1800" b="0" i="0" u="none" strike="noStrike" kern="0" cap="none" spc="-60" normalizeH="0" baseline="0" noProof="0">
                <a:ln>
                  <a:noFill/>
                </a:ln>
                <a:solidFill>
                  <a:sysClr val="windowText" lastClr="000000"/>
                </a:solidFill>
                <a:effectLst/>
                <a:uLnTx/>
                <a:uFillTx/>
                <a:latin typeface="Arial"/>
                <a:cs typeface="Arial"/>
              </a:rPr>
              <a:t> </a:t>
            </a:r>
            <a:r>
              <a:rPr kumimoji="0" sz="1800" b="0" i="0" u="none" strike="noStrike" kern="0" cap="none" spc="0" normalizeH="0" baseline="0" noProof="0">
                <a:ln>
                  <a:noFill/>
                </a:ln>
                <a:solidFill>
                  <a:sysClr val="windowText" lastClr="000000"/>
                </a:solidFill>
                <a:effectLst/>
                <a:uLnTx/>
                <a:uFillTx/>
                <a:latin typeface="Arial"/>
                <a:cs typeface="Arial"/>
              </a:rPr>
              <a:t>of</a:t>
            </a:r>
            <a:r>
              <a:rPr kumimoji="0" sz="1800" b="0" i="0" u="none" strike="noStrike" kern="0" cap="none" spc="-45" normalizeH="0" baseline="0" noProof="0">
                <a:ln>
                  <a:noFill/>
                </a:ln>
                <a:solidFill>
                  <a:sysClr val="windowText" lastClr="000000"/>
                </a:solidFill>
                <a:effectLst/>
                <a:uLnTx/>
                <a:uFillTx/>
                <a:latin typeface="Arial"/>
                <a:cs typeface="Arial"/>
              </a:rPr>
              <a:t> </a:t>
            </a:r>
            <a:r>
              <a:rPr kumimoji="0" sz="1800" b="1" i="0" u="none" strike="noStrike" kern="0" cap="none" spc="-10" normalizeH="0" baseline="0" noProof="0">
                <a:ln>
                  <a:noFill/>
                </a:ln>
                <a:solidFill>
                  <a:srgbClr val="176734"/>
                </a:solidFill>
                <a:effectLst/>
                <a:uLnTx/>
                <a:uFillTx/>
                <a:latin typeface="Arial"/>
                <a:cs typeface="Arial"/>
              </a:rPr>
              <a:t>Vehicle- </a:t>
            </a:r>
            <a:r>
              <a:rPr kumimoji="0" sz="1800" b="1" i="0" u="none" strike="noStrike" kern="0" cap="none" spc="-55" normalizeH="0" baseline="0" noProof="0">
                <a:ln>
                  <a:noFill/>
                </a:ln>
                <a:solidFill>
                  <a:srgbClr val="176734"/>
                </a:solidFill>
                <a:effectLst/>
                <a:uLnTx/>
                <a:uFillTx/>
                <a:latin typeface="Arial"/>
                <a:cs typeface="Arial"/>
              </a:rPr>
              <a:t>to-</a:t>
            </a:r>
            <a:r>
              <a:rPr kumimoji="0" sz="1800" b="1" i="0" u="none" strike="noStrike" kern="0" cap="none" spc="-130" normalizeH="0" baseline="0" noProof="0">
                <a:ln>
                  <a:noFill/>
                </a:ln>
                <a:solidFill>
                  <a:srgbClr val="176734"/>
                </a:solidFill>
                <a:effectLst/>
                <a:uLnTx/>
                <a:uFillTx/>
                <a:latin typeface="Arial"/>
                <a:cs typeface="Arial"/>
              </a:rPr>
              <a:t>Grid</a:t>
            </a:r>
            <a:r>
              <a:rPr kumimoji="0" sz="1800" b="1" i="0" u="none" strike="noStrike" kern="0" cap="none" spc="-35" normalizeH="0" baseline="0" noProof="0">
                <a:ln>
                  <a:noFill/>
                </a:ln>
                <a:solidFill>
                  <a:srgbClr val="176734"/>
                </a:solidFill>
                <a:effectLst/>
                <a:uLnTx/>
                <a:uFillTx/>
                <a:latin typeface="Arial"/>
                <a:cs typeface="Arial"/>
              </a:rPr>
              <a:t> </a:t>
            </a:r>
            <a:r>
              <a:rPr kumimoji="0" sz="1800" b="1" i="0" u="none" strike="noStrike" kern="0" cap="none" spc="-110" normalizeH="0" baseline="0" noProof="0">
                <a:ln>
                  <a:noFill/>
                </a:ln>
                <a:solidFill>
                  <a:srgbClr val="176734"/>
                </a:solidFill>
                <a:effectLst/>
                <a:uLnTx/>
                <a:uFillTx/>
                <a:latin typeface="Arial"/>
                <a:cs typeface="Arial"/>
              </a:rPr>
              <a:t>(V2G)</a:t>
            </a:r>
            <a:r>
              <a:rPr kumimoji="0" sz="1800" b="1" i="0" u="none" strike="noStrike" kern="0" cap="none" spc="-20" normalizeH="0" baseline="0" noProof="0">
                <a:ln>
                  <a:noFill/>
                </a:ln>
                <a:solidFill>
                  <a:srgbClr val="176734"/>
                </a:solidFill>
                <a:effectLst/>
                <a:uLnTx/>
                <a:uFillTx/>
                <a:latin typeface="Arial"/>
                <a:cs typeface="Arial"/>
              </a:rPr>
              <a:t> </a:t>
            </a:r>
            <a:r>
              <a:rPr kumimoji="0" sz="1800" b="0" i="0" u="none" strike="noStrike" kern="0" cap="none" spc="-10" normalizeH="0" baseline="0" noProof="0">
                <a:ln>
                  <a:noFill/>
                </a:ln>
                <a:solidFill>
                  <a:sysClr val="windowText" lastClr="000000"/>
                </a:solidFill>
                <a:effectLst/>
                <a:uLnTx/>
                <a:uFillTx/>
                <a:latin typeface="Arial"/>
                <a:cs typeface="Arial"/>
              </a:rPr>
              <a:t>technology, </a:t>
            </a:r>
            <a:r>
              <a:rPr kumimoji="0" sz="1800" b="0" i="0" u="none" strike="noStrike" kern="0" cap="none" spc="0" normalizeH="0" baseline="0" noProof="0">
                <a:ln>
                  <a:noFill/>
                </a:ln>
                <a:solidFill>
                  <a:sysClr val="windowText" lastClr="000000"/>
                </a:solidFill>
                <a:effectLst/>
                <a:uLnTx/>
                <a:uFillTx/>
                <a:latin typeface="Arial"/>
                <a:cs typeface="Arial"/>
              </a:rPr>
              <a:t>with</a:t>
            </a:r>
            <a:r>
              <a:rPr kumimoji="0" sz="1800" b="0" i="0" u="none" strike="noStrike" kern="0" cap="none" spc="-45" normalizeH="0" baseline="0" noProof="0">
                <a:ln>
                  <a:noFill/>
                </a:ln>
                <a:solidFill>
                  <a:sysClr val="windowText" lastClr="000000"/>
                </a:solidFill>
                <a:effectLst/>
                <a:uLnTx/>
                <a:uFillTx/>
                <a:latin typeface="Arial"/>
                <a:cs typeface="Arial"/>
              </a:rPr>
              <a:t> </a:t>
            </a:r>
            <a:r>
              <a:rPr kumimoji="0" sz="1800" b="0" i="0" u="none" strike="noStrike" kern="0" cap="none" spc="0" normalizeH="0" baseline="0" noProof="0">
                <a:ln>
                  <a:noFill/>
                </a:ln>
                <a:solidFill>
                  <a:sysClr val="windowText" lastClr="000000"/>
                </a:solidFill>
                <a:effectLst/>
                <a:uLnTx/>
                <a:uFillTx/>
                <a:latin typeface="Arial"/>
                <a:cs typeface="Arial"/>
              </a:rPr>
              <a:t>the</a:t>
            </a:r>
            <a:r>
              <a:rPr kumimoji="0" sz="1800" b="0" i="0" u="none" strike="noStrike" kern="0" cap="none" spc="-40" normalizeH="0" baseline="0" noProof="0">
                <a:ln>
                  <a:noFill/>
                </a:ln>
                <a:solidFill>
                  <a:sysClr val="windowText" lastClr="000000"/>
                </a:solidFill>
                <a:effectLst/>
                <a:uLnTx/>
                <a:uFillTx/>
                <a:latin typeface="Arial"/>
                <a:cs typeface="Arial"/>
              </a:rPr>
              <a:t> </a:t>
            </a:r>
            <a:r>
              <a:rPr kumimoji="0" sz="1800" b="1" i="0" u="none" strike="noStrike" kern="0" cap="none" spc="-120" normalizeH="0" baseline="0" noProof="0">
                <a:ln>
                  <a:noFill/>
                </a:ln>
                <a:solidFill>
                  <a:srgbClr val="176734"/>
                </a:solidFill>
                <a:effectLst/>
                <a:uLnTx/>
                <a:uFillTx/>
                <a:latin typeface="Arial"/>
                <a:cs typeface="Arial"/>
              </a:rPr>
              <a:t>only</a:t>
            </a:r>
            <a:r>
              <a:rPr kumimoji="0" sz="1800" b="1" i="0" u="none" strike="noStrike" kern="0" cap="none" spc="-40" normalizeH="0" baseline="0" noProof="0">
                <a:ln>
                  <a:noFill/>
                </a:ln>
                <a:solidFill>
                  <a:srgbClr val="176734"/>
                </a:solidFill>
                <a:effectLst/>
                <a:uLnTx/>
                <a:uFillTx/>
                <a:latin typeface="Arial"/>
                <a:cs typeface="Arial"/>
              </a:rPr>
              <a:t> </a:t>
            </a:r>
            <a:r>
              <a:rPr kumimoji="0" sz="1800" b="1" i="0" u="none" strike="noStrike" kern="0" cap="none" spc="-20" normalizeH="0" baseline="0" noProof="0">
                <a:ln>
                  <a:noFill/>
                </a:ln>
                <a:solidFill>
                  <a:srgbClr val="176734"/>
                </a:solidFill>
                <a:effectLst/>
                <a:uLnTx/>
                <a:uFillTx/>
                <a:latin typeface="Arial"/>
                <a:cs typeface="Arial"/>
              </a:rPr>
              <a:t>true </a:t>
            </a:r>
            <a:r>
              <a:rPr kumimoji="0" sz="1800" b="1" i="0" u="none" strike="noStrike" kern="0" cap="none" spc="-130" normalizeH="0" baseline="0" noProof="0">
                <a:ln>
                  <a:noFill/>
                </a:ln>
                <a:solidFill>
                  <a:srgbClr val="176734"/>
                </a:solidFill>
                <a:effectLst/>
                <a:uLnTx/>
                <a:uFillTx/>
                <a:latin typeface="Arial"/>
                <a:cs typeface="Arial"/>
              </a:rPr>
              <a:t>commercial</a:t>
            </a:r>
            <a:r>
              <a:rPr kumimoji="0" sz="1800" b="1" i="0" u="none" strike="noStrike" kern="0" cap="none" spc="-50" normalizeH="0" baseline="0" noProof="0">
                <a:ln>
                  <a:noFill/>
                </a:ln>
                <a:solidFill>
                  <a:srgbClr val="176734"/>
                </a:solidFill>
                <a:effectLst/>
                <a:uLnTx/>
                <a:uFillTx/>
                <a:latin typeface="Arial"/>
                <a:cs typeface="Arial"/>
              </a:rPr>
              <a:t> </a:t>
            </a:r>
            <a:r>
              <a:rPr kumimoji="0" sz="1800" b="1" i="0" u="none" strike="noStrike" kern="0" cap="none" spc="-120" normalizeH="0" baseline="0" noProof="0">
                <a:ln>
                  <a:noFill/>
                </a:ln>
                <a:solidFill>
                  <a:srgbClr val="176734"/>
                </a:solidFill>
                <a:effectLst/>
                <a:uLnTx/>
                <a:uFillTx/>
                <a:latin typeface="Arial"/>
                <a:cs typeface="Arial"/>
              </a:rPr>
              <a:t>deployments</a:t>
            </a:r>
            <a:r>
              <a:rPr kumimoji="0" sz="1800" b="1" i="0" u="none" strike="noStrike" kern="0" cap="none" spc="-25" normalizeH="0" baseline="0" noProof="0">
                <a:ln>
                  <a:noFill/>
                </a:ln>
                <a:solidFill>
                  <a:srgbClr val="176734"/>
                </a:solidFill>
                <a:effectLst/>
                <a:uLnTx/>
                <a:uFillTx/>
                <a:latin typeface="Arial"/>
                <a:cs typeface="Arial"/>
              </a:rPr>
              <a:t> </a:t>
            </a:r>
            <a:r>
              <a:rPr kumimoji="0" sz="1800" b="0" i="0" u="none" strike="noStrike" kern="0" cap="none" spc="-25" normalizeH="0" baseline="0" noProof="0">
                <a:ln>
                  <a:noFill/>
                </a:ln>
                <a:solidFill>
                  <a:sysClr val="windowText" lastClr="000000"/>
                </a:solidFill>
                <a:effectLst/>
                <a:uLnTx/>
                <a:uFillTx/>
                <a:latin typeface="Arial"/>
                <a:cs typeface="Arial"/>
              </a:rPr>
              <a:t>in </a:t>
            </a:r>
            <a:r>
              <a:rPr kumimoji="0" sz="1800" b="0" i="0" u="none" strike="noStrike" kern="0" cap="none" spc="0" normalizeH="0" baseline="0" noProof="0">
                <a:ln>
                  <a:noFill/>
                </a:ln>
                <a:solidFill>
                  <a:sysClr val="windowText" lastClr="000000"/>
                </a:solidFill>
                <a:effectLst/>
                <a:uLnTx/>
                <a:uFillTx/>
                <a:latin typeface="Arial"/>
                <a:cs typeface="Arial"/>
              </a:rPr>
              <a:t>the</a:t>
            </a:r>
            <a:r>
              <a:rPr kumimoji="0" sz="1800" b="0" i="0" u="none" strike="noStrike" kern="0" cap="none" spc="-45" normalizeH="0" baseline="0" noProof="0">
                <a:ln>
                  <a:noFill/>
                </a:ln>
                <a:solidFill>
                  <a:sysClr val="windowText" lastClr="000000"/>
                </a:solidFill>
                <a:effectLst/>
                <a:uLnTx/>
                <a:uFillTx/>
                <a:latin typeface="Arial"/>
                <a:cs typeface="Arial"/>
              </a:rPr>
              <a:t> </a:t>
            </a:r>
            <a:r>
              <a:rPr kumimoji="0" sz="1800" b="0" i="0" u="none" strike="noStrike" kern="0" cap="none" spc="-55" normalizeH="0" baseline="0" noProof="0">
                <a:ln>
                  <a:noFill/>
                </a:ln>
                <a:solidFill>
                  <a:sysClr val="windowText" lastClr="000000"/>
                </a:solidFill>
                <a:effectLst/>
                <a:uLnTx/>
                <a:uFillTx/>
                <a:latin typeface="Arial"/>
                <a:cs typeface="Arial"/>
              </a:rPr>
              <a:t>market</a:t>
            </a:r>
            <a:r>
              <a:rPr kumimoji="0" sz="1800" b="0" i="0" u="none" strike="noStrike" kern="0" cap="none" spc="-65" normalizeH="0" baseline="0" noProof="0">
                <a:ln>
                  <a:noFill/>
                </a:ln>
                <a:solidFill>
                  <a:sysClr val="windowText" lastClr="000000"/>
                </a:solidFill>
                <a:effectLst/>
                <a:uLnTx/>
                <a:uFillTx/>
                <a:latin typeface="Arial"/>
                <a:cs typeface="Arial"/>
              </a:rPr>
              <a:t> </a:t>
            </a:r>
            <a:r>
              <a:rPr kumimoji="0" sz="1800" b="0" i="0" u="none" strike="noStrike" kern="0" cap="none" spc="0" normalizeH="0" baseline="0" noProof="0">
                <a:ln>
                  <a:noFill/>
                </a:ln>
                <a:solidFill>
                  <a:sysClr val="windowText" lastClr="000000"/>
                </a:solidFill>
                <a:effectLst/>
                <a:uLnTx/>
                <a:uFillTx/>
                <a:latin typeface="Arial"/>
                <a:cs typeface="Arial"/>
              </a:rPr>
              <a:t>to</a:t>
            </a:r>
            <a:r>
              <a:rPr kumimoji="0" sz="1800" b="0" i="0" u="none" strike="noStrike" kern="0" cap="none" spc="-45" normalizeH="0" baseline="0" noProof="0">
                <a:ln>
                  <a:noFill/>
                </a:ln>
                <a:solidFill>
                  <a:sysClr val="windowText" lastClr="000000"/>
                </a:solidFill>
                <a:effectLst/>
                <a:uLnTx/>
                <a:uFillTx/>
                <a:latin typeface="Arial"/>
                <a:cs typeface="Arial"/>
              </a:rPr>
              <a:t> </a:t>
            </a:r>
            <a:r>
              <a:rPr kumimoji="0" sz="1800" b="0" i="0" u="none" strike="noStrike" kern="0" cap="none" spc="-20" normalizeH="0" baseline="0" noProof="0">
                <a:ln>
                  <a:noFill/>
                </a:ln>
                <a:solidFill>
                  <a:sysClr val="windowText" lastClr="000000"/>
                </a:solidFill>
                <a:effectLst/>
                <a:uLnTx/>
                <a:uFillTx/>
                <a:latin typeface="Arial"/>
                <a:cs typeface="Arial"/>
              </a:rPr>
              <a:t>date</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24" name="object 24"/>
          <p:cNvSpPr txBox="1">
            <a:spLocks noGrp="1"/>
          </p:cNvSpPr>
          <p:nvPr>
            <p:ph type="sldNum" sz="quarter" idx="7"/>
          </p:nvPr>
        </p:nvSpPr>
        <p:spPr>
          <a:xfrm>
            <a:off x="11296650" y="6467805"/>
            <a:ext cx="267970" cy="211454"/>
          </a:xfrm>
          <a:prstGeom prst="rect">
            <a:avLst/>
          </a:prstGeom>
        </p:spPr>
        <p:txBody>
          <a:bodyPr vert="horz" wrap="square" lIns="0" tIns="0" rIns="0" bIns="0" rtlCol="0">
            <a:spAutoFit/>
          </a:bodyPr>
          <a:lstStyle>
            <a:defPPr>
              <a:defRPr lang="en-US"/>
            </a:defPPr>
            <a:lvl1pPr marL="0" algn="l" defTabSz="914354" rtl="0" eaLnBrk="1" latinLnBrk="0" hangingPunct="1">
              <a:defRPr sz="1200" b="0" i="0" kern="1200">
                <a:solidFill>
                  <a:srgbClr val="176734"/>
                </a:solidFill>
                <a:latin typeface="Arial"/>
                <a:ea typeface="+mn-ea"/>
                <a:cs typeface="Arial"/>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marL="130175" marR="0" lvl="0" indent="0" defTabSz="914400" eaLnBrk="1" fontAlgn="auto" latinLnBrk="0" hangingPunct="1">
              <a:lnSpc>
                <a:spcPct val="100000"/>
              </a:lnSpc>
              <a:spcBef>
                <a:spcPts val="60"/>
              </a:spcBef>
              <a:spcAft>
                <a:spcPts val="0"/>
              </a:spcAft>
              <a:buClrTx/>
              <a:buSzTx/>
              <a:buFontTx/>
              <a:buNone/>
              <a:tabLst/>
              <a:defRPr/>
            </a:pPr>
            <a:fld id="{81D60167-4931-47E6-BA6A-407CBD079E47}" type="slidenum">
              <a:rPr lang="en-US" spc="10" smtClean="0"/>
              <a:pPr marL="130175" marR="0" lvl="0" indent="0" defTabSz="914400" eaLnBrk="1" fontAlgn="auto" latinLnBrk="0" hangingPunct="1">
                <a:lnSpc>
                  <a:spcPct val="100000"/>
                </a:lnSpc>
                <a:spcBef>
                  <a:spcPts val="60"/>
                </a:spcBef>
                <a:spcAft>
                  <a:spcPts val="0"/>
                </a:spcAft>
                <a:buClrTx/>
                <a:buSzTx/>
                <a:buFontTx/>
                <a:buNone/>
                <a:tabLst/>
                <a:defRPr/>
              </a:pPr>
              <a:t>6</a:t>
            </a:fld>
            <a:endParaRPr kumimoji="0" sz="1200" b="0" i="0" u="none" strike="noStrike" kern="0" cap="none" spc="60" normalizeH="0" baseline="0" noProof="0">
              <a:ln>
                <a:noFill/>
              </a:ln>
              <a:solidFill>
                <a:srgbClr val="176734"/>
              </a:solidFill>
              <a:effectLst/>
              <a:uLnTx/>
              <a:uFillTx/>
              <a:latin typeface="Arial"/>
              <a:cs typeface="Arial"/>
            </a:endParaRPr>
          </a:p>
        </p:txBody>
      </p:sp>
      <p:sp>
        <p:nvSpPr>
          <p:cNvPr id="23" name="object 23"/>
          <p:cNvSpPr txBox="1"/>
          <p:nvPr/>
        </p:nvSpPr>
        <p:spPr>
          <a:xfrm>
            <a:off x="5931408" y="1479041"/>
            <a:ext cx="1010919" cy="946413"/>
          </a:xfrm>
          <a:prstGeom prst="rect">
            <a:avLst/>
          </a:prstGeom>
          <a:solidFill>
            <a:srgbClr val="ABC946"/>
          </a:solidFill>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5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algn="ctr" defTabSz="914400" eaLnBrk="1" fontAlgn="auto" latinLnBrk="0" hangingPunct="1">
              <a:lnSpc>
                <a:spcPct val="100000"/>
              </a:lnSpc>
              <a:spcBef>
                <a:spcPts val="5"/>
              </a:spcBef>
              <a:spcAft>
                <a:spcPts val="0"/>
              </a:spcAft>
              <a:buClrTx/>
              <a:buSzTx/>
              <a:buFontTx/>
              <a:buNone/>
              <a:tabLst/>
              <a:defRPr/>
            </a:pPr>
            <a:r>
              <a:rPr kumimoji="0" lang="en-US" sz="1800" b="1" i="0" u="none" strike="noStrike" kern="0" cap="none" spc="-25" normalizeH="0" baseline="0" noProof="0">
                <a:ln>
                  <a:noFill/>
                </a:ln>
                <a:solidFill>
                  <a:srgbClr val="176734"/>
                </a:solidFill>
                <a:effectLst/>
                <a:uLnTx/>
                <a:uFillTx/>
                <a:latin typeface="Arial"/>
                <a:cs typeface="Arial"/>
              </a:rPr>
              <a:t>55</a:t>
            </a:r>
            <a:r>
              <a:rPr kumimoji="0" sz="1800" b="1" i="0" u="none" strike="noStrike" kern="0" cap="none" spc="-25" normalizeH="0" baseline="0" noProof="0">
                <a:ln>
                  <a:noFill/>
                </a:ln>
                <a:solidFill>
                  <a:srgbClr val="176734"/>
                </a:solidFill>
                <a:effectLst/>
                <a:uLnTx/>
                <a:uFillTx/>
                <a:latin typeface="Arial"/>
                <a:cs typeface="Arial"/>
              </a:rPr>
              <a:t>%</a:t>
            </a:r>
            <a:endParaRPr kumimoji="0" sz="1800" b="0" i="0" u="none" strike="noStrike" kern="0" cap="none" spc="0" normalizeH="0" baseline="0" noProof="0">
              <a:ln>
                <a:noFill/>
              </a:ln>
              <a:solidFill>
                <a:sysClr val="windowText" lastClr="000000"/>
              </a:solidFill>
              <a:effectLst/>
              <a:uLnTx/>
              <a:uFillTx/>
              <a:latin typeface="Arial"/>
              <a:cs typeface="Arial"/>
            </a:endParaRPr>
          </a:p>
          <a:p>
            <a:pPr marL="33655" marR="0" lvl="0" indent="0" algn="ctr" defTabSz="914400" eaLnBrk="1" fontAlgn="auto" latinLnBrk="0" hangingPunct="1">
              <a:lnSpc>
                <a:spcPct val="100000"/>
              </a:lnSpc>
              <a:spcBef>
                <a:spcPts val="635"/>
              </a:spcBef>
              <a:spcAft>
                <a:spcPts val="0"/>
              </a:spcAft>
              <a:buClrTx/>
              <a:buSzTx/>
              <a:buFontTx/>
              <a:buNone/>
              <a:tabLst/>
              <a:defRPr/>
            </a:pPr>
            <a:r>
              <a:rPr kumimoji="0" lang="en-US" sz="1200" b="0" i="0" u="none" strike="noStrike" kern="0" cap="none" spc="-10" normalizeH="0" baseline="0" noProof="0">
                <a:ln>
                  <a:noFill/>
                </a:ln>
                <a:solidFill>
                  <a:sysClr val="windowText" lastClr="000000"/>
                </a:solidFill>
                <a:effectLst/>
                <a:uLnTx/>
                <a:uFillTx/>
                <a:latin typeface="Arial"/>
                <a:cs typeface="Arial"/>
              </a:rPr>
              <a:t>Jan </a:t>
            </a:r>
            <a:r>
              <a:rPr kumimoji="0" sz="1200" b="0" i="0" u="none" strike="noStrike" kern="0" cap="none" spc="-10" normalizeH="0" baseline="0" noProof="0">
                <a:ln>
                  <a:noFill/>
                </a:ln>
                <a:solidFill>
                  <a:sysClr val="windowText" lastClr="000000"/>
                </a:solidFill>
                <a:effectLst/>
                <a:uLnTx/>
                <a:uFillTx/>
                <a:latin typeface="Arial"/>
                <a:cs typeface="Arial"/>
              </a:rPr>
              <a:t>202</a:t>
            </a:r>
            <a:r>
              <a:rPr kumimoji="0" lang="fr-FR" sz="1200" b="0" i="0" u="none" strike="noStrike" kern="0" cap="none" spc="-10" normalizeH="0" baseline="0" noProof="0">
                <a:ln>
                  <a:noFill/>
                </a:ln>
                <a:solidFill>
                  <a:sysClr val="windowText" lastClr="000000"/>
                </a:solidFill>
                <a:effectLst/>
                <a:uLnTx/>
                <a:uFillTx/>
                <a:latin typeface="Arial"/>
                <a:cs typeface="Arial"/>
              </a:rPr>
              <a:t>4</a:t>
            </a:r>
            <a:r>
              <a:rPr kumimoji="0" lang="en-US" sz="1200" b="0" i="0" u="none" strike="noStrike" kern="0" cap="none" spc="-10" normalizeH="0" baseline="0" noProof="0">
                <a:ln>
                  <a:noFill/>
                </a:ln>
                <a:solidFill>
                  <a:sysClr val="windowText" lastClr="000000"/>
                </a:solidFill>
                <a:effectLst/>
                <a:uLnTx/>
                <a:uFillTx/>
                <a:latin typeface="Arial"/>
                <a:cs typeface="Arial"/>
              </a:rPr>
              <a:t> YoY</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200" b="0" i="0" u="none" strike="noStrike" kern="0" cap="none" spc="-135" normalizeH="0" baseline="0" noProof="0">
                <a:ln>
                  <a:noFill/>
                </a:ln>
                <a:solidFill>
                  <a:sysClr val="windowText" lastClr="000000"/>
                </a:solidFill>
                <a:effectLst/>
                <a:uLnTx/>
                <a:uFillTx/>
                <a:latin typeface="Arial"/>
                <a:cs typeface="Arial"/>
              </a:rPr>
              <a:t>Rev.</a:t>
            </a:r>
            <a:r>
              <a:rPr kumimoji="0" sz="1200" b="0" i="0" u="none" strike="noStrike" kern="0" cap="none" spc="-45" normalizeH="0" baseline="0" noProof="0">
                <a:ln>
                  <a:noFill/>
                </a:ln>
                <a:solidFill>
                  <a:sysClr val="windowText" lastClr="000000"/>
                </a:solidFill>
                <a:effectLst/>
                <a:uLnTx/>
                <a:uFillTx/>
                <a:latin typeface="Arial"/>
                <a:cs typeface="Arial"/>
              </a:rPr>
              <a:t> </a:t>
            </a:r>
            <a:r>
              <a:rPr kumimoji="0" sz="1200" b="0" i="0" u="none" strike="noStrike" kern="0" cap="none" spc="-10" normalizeH="0" baseline="0" noProof="0">
                <a:ln>
                  <a:noFill/>
                </a:ln>
                <a:solidFill>
                  <a:sysClr val="windowText" lastClr="000000"/>
                </a:solidFill>
                <a:effectLst/>
                <a:uLnTx/>
                <a:uFillTx/>
                <a:latin typeface="Arial"/>
                <a:cs typeface="Arial"/>
              </a:rPr>
              <a:t>Growth</a:t>
            </a:r>
            <a:r>
              <a:rPr kumimoji="0" lang="en-US" sz="1200" b="0" i="0" u="none" strike="noStrike" kern="0" cap="none" spc="-10" normalizeH="0" baseline="0" noProof="0">
                <a:ln>
                  <a:noFill/>
                </a:ln>
                <a:solidFill>
                  <a:sysClr val="windowText" lastClr="000000"/>
                </a:solidFill>
                <a:effectLst/>
                <a:uLnTx/>
                <a:uFillTx/>
                <a:latin typeface="Arial"/>
                <a:cs typeface="Arial"/>
              </a:rPr>
              <a:t>*</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25" name="TextBox 24">
            <a:extLst>
              <a:ext uri="{FF2B5EF4-FFF2-40B4-BE49-F238E27FC236}">
                <a16:creationId xmlns:a16="http://schemas.microsoft.com/office/drawing/2014/main" id="{0FD1D7F8-07D8-6431-B8B6-DBA67222C048}"/>
              </a:ext>
            </a:extLst>
          </p:cNvPr>
          <p:cNvSpPr txBox="1"/>
          <p:nvPr/>
        </p:nvSpPr>
        <p:spPr>
          <a:xfrm>
            <a:off x="2590800" y="6477383"/>
            <a:ext cx="5264583"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rPr>
              <a:t>* Revenues for the year ended December 31st, 2023 increased 55% over the year ended </a:t>
            </a:r>
            <a:r>
              <a:rPr kumimoji="0" lang="en-US" sz="800" b="0" i="0" u="none" strike="noStrike" kern="0" cap="none" spc="0" normalizeH="0" baseline="0" noProof="0" err="1">
                <a:ln>
                  <a:noFill/>
                </a:ln>
                <a:solidFill>
                  <a:sysClr val="windowText" lastClr="000000"/>
                </a:solidFill>
                <a:effectLst/>
                <a:uLnTx/>
                <a:uFillTx/>
              </a:rPr>
              <a:t>december</a:t>
            </a:r>
            <a:r>
              <a:rPr kumimoji="0" lang="en-US" sz="800" b="0" i="0" u="none" strike="noStrike" kern="0" cap="none" spc="0" normalizeH="0" baseline="0" noProof="0">
                <a:ln>
                  <a:noFill/>
                </a:ln>
                <a:solidFill>
                  <a:sysClr val="windowText" lastClr="000000"/>
                </a:solidFill>
                <a:effectLst/>
                <a:uLnTx/>
                <a:uFillTx/>
              </a:rPr>
              <a:t> 31st, 2022</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itle 3"/>
          <p:cNvSpPr>
            <a:spLocks noGrp="1"/>
          </p:cNvSpPr>
          <p:nvPr>
            <p:ph type="title"/>
          </p:nvPr>
        </p:nvSpPr>
        <p:spPr/>
        <p:txBody>
          <a:bodyPr>
            <a:normAutofit/>
          </a:bodyPr>
          <a:lstStyle/>
          <a:p>
            <a:r>
              <a:rPr lang="en-US" dirty="0">
                <a:solidFill>
                  <a:schemeClr val="accent1"/>
                </a:solidFill>
                <a:latin typeface="Georgia" panose="02040502050405020303" pitchFamily="18" charset="0"/>
              </a:rPr>
              <a:t>Our</a:t>
            </a:r>
            <a:r>
              <a:rPr lang="en-US" b="1" dirty="0">
                <a:solidFill>
                  <a:schemeClr val="accent1"/>
                </a:solidFill>
                <a:latin typeface="Georgia" panose="02040502050405020303" pitchFamily="18" charset="0"/>
              </a:rPr>
              <a:t> Mission</a:t>
            </a:r>
          </a:p>
        </p:txBody>
      </p:sp>
      <p:pic>
        <p:nvPicPr>
          <p:cNvPr id="18" name="Picture 2">
            <a:extLst>
              <a:ext uri="{FF2B5EF4-FFF2-40B4-BE49-F238E27FC236}">
                <a16:creationId xmlns:a16="http://schemas.microsoft.com/office/drawing/2014/main" id="{4B9B448A-A114-874D-A7B3-105ABF26A6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2396" y="1890513"/>
            <a:ext cx="7188199" cy="4438712"/>
          </a:xfrm>
          <a:prstGeom prst="rect">
            <a:avLst/>
          </a:prstGeom>
        </p:spPr>
      </p:pic>
      <p:sp>
        <p:nvSpPr>
          <p:cNvPr id="2" name="テキスト ボックス 1">
            <a:extLst>
              <a:ext uri="{FF2B5EF4-FFF2-40B4-BE49-F238E27FC236}">
                <a16:creationId xmlns:a16="http://schemas.microsoft.com/office/drawing/2014/main" id="{487F661C-4324-764B-BB96-1172C36E82E0}"/>
              </a:ext>
            </a:extLst>
          </p:cNvPr>
          <p:cNvSpPr txBox="1"/>
          <p:nvPr/>
        </p:nvSpPr>
        <p:spPr>
          <a:xfrm>
            <a:off x="803968" y="1077047"/>
            <a:ext cx="10058400" cy="646331"/>
          </a:xfrm>
          <a:prstGeom prst="rect">
            <a:avLst/>
          </a:prstGeom>
          <a:noFill/>
        </p:spPr>
        <p:txBody>
          <a:bodyPr wrap="square" rtlCol="0">
            <a:spAutoFit/>
          </a:bodyPr>
          <a:lstStyle/>
          <a:p>
            <a:r>
              <a:rPr kumimoji="1" lang="en-US" altLang="ja-JP">
                <a:latin typeface="Georgia" panose="02040502050405020303" pitchFamily="18" charset="0"/>
              </a:rPr>
              <a:t>To lower the cost of electric vehicle (EV) ownership while supporting the integration of renewable energy for scalable and sustainable green society. </a:t>
            </a:r>
            <a:endParaRPr kumimoji="1" lang="ja-JP" altLang="en-US">
              <a:latin typeface="Georgia" panose="02040502050405020303" pitchFamily="18" charset="0"/>
            </a:endParaRPr>
          </a:p>
        </p:txBody>
      </p:sp>
      <p:sp>
        <p:nvSpPr>
          <p:cNvPr id="5" name="テキスト ボックス 4">
            <a:extLst>
              <a:ext uri="{FF2B5EF4-FFF2-40B4-BE49-F238E27FC236}">
                <a16:creationId xmlns:a16="http://schemas.microsoft.com/office/drawing/2014/main" id="{ECEF3FE5-8516-724C-A789-C91BB017096E}"/>
              </a:ext>
            </a:extLst>
          </p:cNvPr>
          <p:cNvSpPr txBox="1"/>
          <p:nvPr/>
        </p:nvSpPr>
        <p:spPr>
          <a:xfrm>
            <a:off x="140800" y="2483827"/>
            <a:ext cx="2505655" cy="276999"/>
          </a:xfrm>
          <a:prstGeom prst="rect">
            <a:avLst/>
          </a:prstGeom>
          <a:noFill/>
        </p:spPr>
        <p:txBody>
          <a:bodyPr wrap="square" rtlCol="0">
            <a:spAutoFit/>
          </a:bodyPr>
          <a:lstStyle/>
          <a:p>
            <a:r>
              <a:rPr kumimoji="1" lang="en-US" altLang="ja-JP" sz="1200" b="1" i="1"/>
              <a:t>Wind/PV share (global capacity) </a:t>
            </a:r>
          </a:p>
        </p:txBody>
      </p:sp>
      <p:sp>
        <p:nvSpPr>
          <p:cNvPr id="25" name="テキスト ボックス 24">
            <a:extLst>
              <a:ext uri="{FF2B5EF4-FFF2-40B4-BE49-F238E27FC236}">
                <a16:creationId xmlns:a16="http://schemas.microsoft.com/office/drawing/2014/main" id="{BBA508B8-CCBE-FE49-AEB9-B318FDAB2C6F}"/>
              </a:ext>
            </a:extLst>
          </p:cNvPr>
          <p:cNvSpPr txBox="1"/>
          <p:nvPr/>
        </p:nvSpPr>
        <p:spPr>
          <a:xfrm>
            <a:off x="10031311" y="2218972"/>
            <a:ext cx="2171664" cy="276999"/>
          </a:xfrm>
          <a:prstGeom prst="rect">
            <a:avLst/>
          </a:prstGeom>
          <a:noFill/>
        </p:spPr>
        <p:txBody>
          <a:bodyPr wrap="square" rtlCol="0">
            <a:spAutoFit/>
          </a:bodyPr>
          <a:lstStyle/>
          <a:p>
            <a:r>
              <a:rPr kumimoji="1" lang="en-US" altLang="ja-JP" sz="1200" b="1" i="1"/>
              <a:t>EV share (new global sales)</a:t>
            </a:r>
          </a:p>
        </p:txBody>
      </p:sp>
      <p:pic>
        <p:nvPicPr>
          <p:cNvPr id="11" name="図 10">
            <a:extLst>
              <a:ext uri="{FF2B5EF4-FFF2-40B4-BE49-F238E27FC236}">
                <a16:creationId xmlns:a16="http://schemas.microsoft.com/office/drawing/2014/main" id="{BBE821E7-96EB-C746-ABE6-DB3A489E6C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3730" y="2766487"/>
            <a:ext cx="1571370" cy="1479679"/>
          </a:xfrm>
          <a:prstGeom prst="rect">
            <a:avLst/>
          </a:prstGeom>
        </p:spPr>
      </p:pic>
      <p:pic>
        <p:nvPicPr>
          <p:cNvPr id="12" name="図 11">
            <a:extLst>
              <a:ext uri="{FF2B5EF4-FFF2-40B4-BE49-F238E27FC236}">
                <a16:creationId xmlns:a16="http://schemas.microsoft.com/office/drawing/2014/main" id="{A2A84B33-305A-2B46-BF08-D783D8779B0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2861" y="4762480"/>
            <a:ext cx="1565369" cy="1451030"/>
          </a:xfrm>
          <a:prstGeom prst="rect">
            <a:avLst/>
          </a:prstGeom>
        </p:spPr>
      </p:pic>
      <p:sp>
        <p:nvSpPr>
          <p:cNvPr id="21" name="テキスト ボックス 20">
            <a:extLst>
              <a:ext uri="{FF2B5EF4-FFF2-40B4-BE49-F238E27FC236}">
                <a16:creationId xmlns:a16="http://schemas.microsoft.com/office/drawing/2014/main" id="{F9A1C4A0-E033-0048-B7EF-29E790DF9DE9}"/>
              </a:ext>
            </a:extLst>
          </p:cNvPr>
          <p:cNvSpPr txBox="1"/>
          <p:nvPr/>
        </p:nvSpPr>
        <p:spPr>
          <a:xfrm>
            <a:off x="1238770" y="5391292"/>
            <a:ext cx="625034" cy="276999"/>
          </a:xfrm>
          <a:prstGeom prst="rect">
            <a:avLst/>
          </a:prstGeom>
          <a:noFill/>
        </p:spPr>
        <p:txBody>
          <a:bodyPr wrap="square" rtlCol="0">
            <a:spAutoFit/>
          </a:bodyPr>
          <a:lstStyle/>
          <a:p>
            <a:r>
              <a:rPr lang="ja-US" sz="1200" b="1" i="1"/>
              <a:t>52%</a:t>
            </a:r>
          </a:p>
        </p:txBody>
      </p:sp>
      <p:sp>
        <p:nvSpPr>
          <p:cNvPr id="10" name="テキスト ボックス 9">
            <a:extLst>
              <a:ext uri="{FF2B5EF4-FFF2-40B4-BE49-F238E27FC236}">
                <a16:creationId xmlns:a16="http://schemas.microsoft.com/office/drawing/2014/main" id="{9FC067F8-097D-BE4A-8B19-CB4CB25AE6D1}"/>
              </a:ext>
            </a:extLst>
          </p:cNvPr>
          <p:cNvSpPr txBox="1"/>
          <p:nvPr/>
        </p:nvSpPr>
        <p:spPr>
          <a:xfrm>
            <a:off x="1165546" y="2921247"/>
            <a:ext cx="625034" cy="276999"/>
          </a:xfrm>
          <a:prstGeom prst="rect">
            <a:avLst/>
          </a:prstGeom>
          <a:noFill/>
        </p:spPr>
        <p:txBody>
          <a:bodyPr wrap="square" rtlCol="0">
            <a:spAutoFit/>
          </a:bodyPr>
          <a:lstStyle/>
          <a:p>
            <a:r>
              <a:rPr lang="ja-US" sz="1200" b="1" i="1"/>
              <a:t>15%</a:t>
            </a:r>
          </a:p>
        </p:txBody>
      </p:sp>
      <p:pic>
        <p:nvPicPr>
          <p:cNvPr id="13" name="図 12">
            <a:extLst>
              <a:ext uri="{FF2B5EF4-FFF2-40B4-BE49-F238E27FC236}">
                <a16:creationId xmlns:a16="http://schemas.microsoft.com/office/drawing/2014/main" id="{C9983B39-7D38-EA47-B4CF-05EAF3B08CF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031311" y="2565892"/>
            <a:ext cx="1587318" cy="1361197"/>
          </a:xfrm>
          <a:prstGeom prst="rect">
            <a:avLst/>
          </a:prstGeom>
        </p:spPr>
      </p:pic>
      <p:pic>
        <p:nvPicPr>
          <p:cNvPr id="14" name="図 13">
            <a:extLst>
              <a:ext uri="{FF2B5EF4-FFF2-40B4-BE49-F238E27FC236}">
                <a16:creationId xmlns:a16="http://schemas.microsoft.com/office/drawing/2014/main" id="{F3E2EE3D-0507-6F4E-BCCD-0202E65D74F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031311" y="4510436"/>
            <a:ext cx="1587318" cy="1412113"/>
          </a:xfrm>
          <a:prstGeom prst="rect">
            <a:avLst/>
          </a:prstGeom>
        </p:spPr>
      </p:pic>
      <p:sp>
        <p:nvSpPr>
          <p:cNvPr id="26" name="テキスト ボックス 25">
            <a:extLst>
              <a:ext uri="{FF2B5EF4-FFF2-40B4-BE49-F238E27FC236}">
                <a16:creationId xmlns:a16="http://schemas.microsoft.com/office/drawing/2014/main" id="{9E6B8DA9-B73F-8E4E-B302-8DA6FCAD4FBE}"/>
              </a:ext>
            </a:extLst>
          </p:cNvPr>
          <p:cNvSpPr txBox="1"/>
          <p:nvPr/>
        </p:nvSpPr>
        <p:spPr>
          <a:xfrm>
            <a:off x="10824970" y="2427392"/>
            <a:ext cx="427646" cy="276999"/>
          </a:xfrm>
          <a:prstGeom prst="rect">
            <a:avLst/>
          </a:prstGeom>
          <a:noFill/>
        </p:spPr>
        <p:txBody>
          <a:bodyPr wrap="square" rtlCol="0">
            <a:spAutoFit/>
          </a:bodyPr>
          <a:lstStyle/>
          <a:p>
            <a:r>
              <a:rPr lang="ja-US" sz="1200" b="1" i="1"/>
              <a:t>2%</a:t>
            </a:r>
          </a:p>
        </p:txBody>
      </p:sp>
      <p:sp>
        <p:nvSpPr>
          <p:cNvPr id="30" name="テキスト ボックス 29">
            <a:extLst>
              <a:ext uri="{FF2B5EF4-FFF2-40B4-BE49-F238E27FC236}">
                <a16:creationId xmlns:a16="http://schemas.microsoft.com/office/drawing/2014/main" id="{7DB6797F-AC3D-F144-864B-CB75E5EAD04E}"/>
              </a:ext>
            </a:extLst>
          </p:cNvPr>
          <p:cNvSpPr txBox="1"/>
          <p:nvPr/>
        </p:nvSpPr>
        <p:spPr>
          <a:xfrm>
            <a:off x="10940099" y="5129465"/>
            <a:ext cx="625034" cy="276999"/>
          </a:xfrm>
          <a:prstGeom prst="rect">
            <a:avLst/>
          </a:prstGeom>
          <a:noFill/>
        </p:spPr>
        <p:txBody>
          <a:bodyPr wrap="square" rtlCol="0">
            <a:spAutoFit/>
          </a:bodyPr>
          <a:lstStyle/>
          <a:p>
            <a:r>
              <a:rPr lang="ja-US" sz="1200" b="1" i="1"/>
              <a:t>57%</a:t>
            </a:r>
          </a:p>
        </p:txBody>
      </p:sp>
      <p:sp>
        <p:nvSpPr>
          <p:cNvPr id="31" name="テキスト ボックス 30">
            <a:extLst>
              <a:ext uri="{FF2B5EF4-FFF2-40B4-BE49-F238E27FC236}">
                <a16:creationId xmlns:a16="http://schemas.microsoft.com/office/drawing/2014/main" id="{FB49F094-F584-C845-B9AC-935B0897E25A}"/>
              </a:ext>
            </a:extLst>
          </p:cNvPr>
          <p:cNvSpPr txBox="1"/>
          <p:nvPr/>
        </p:nvSpPr>
        <p:spPr>
          <a:xfrm>
            <a:off x="926253" y="4109869"/>
            <a:ext cx="625034" cy="276999"/>
          </a:xfrm>
          <a:prstGeom prst="rect">
            <a:avLst/>
          </a:prstGeom>
          <a:noFill/>
        </p:spPr>
        <p:txBody>
          <a:bodyPr wrap="square" rtlCol="0">
            <a:spAutoFit/>
          </a:bodyPr>
          <a:lstStyle/>
          <a:p>
            <a:r>
              <a:rPr lang="ja-US" sz="1200" b="1" i="1">
                <a:solidFill>
                  <a:schemeClr val="bg1">
                    <a:lumMod val="50000"/>
                  </a:schemeClr>
                </a:solidFill>
              </a:rPr>
              <a:t>2018</a:t>
            </a:r>
          </a:p>
        </p:txBody>
      </p:sp>
      <p:sp>
        <p:nvSpPr>
          <p:cNvPr id="32" name="テキスト ボックス 31">
            <a:extLst>
              <a:ext uri="{FF2B5EF4-FFF2-40B4-BE49-F238E27FC236}">
                <a16:creationId xmlns:a16="http://schemas.microsoft.com/office/drawing/2014/main" id="{1E8208E1-C9A2-5D43-B50D-6FB4BD3E485A}"/>
              </a:ext>
            </a:extLst>
          </p:cNvPr>
          <p:cNvSpPr txBox="1"/>
          <p:nvPr/>
        </p:nvSpPr>
        <p:spPr>
          <a:xfrm>
            <a:off x="926253" y="6086170"/>
            <a:ext cx="625034" cy="276999"/>
          </a:xfrm>
          <a:prstGeom prst="rect">
            <a:avLst/>
          </a:prstGeom>
          <a:noFill/>
        </p:spPr>
        <p:txBody>
          <a:bodyPr wrap="square" rtlCol="0">
            <a:spAutoFit/>
          </a:bodyPr>
          <a:lstStyle/>
          <a:p>
            <a:r>
              <a:rPr lang="ja-US" sz="1200" b="1" i="1">
                <a:solidFill>
                  <a:schemeClr val="bg1">
                    <a:lumMod val="50000"/>
                  </a:schemeClr>
                </a:solidFill>
              </a:rPr>
              <a:t>2040</a:t>
            </a:r>
          </a:p>
        </p:txBody>
      </p:sp>
      <p:sp>
        <p:nvSpPr>
          <p:cNvPr id="33" name="テキスト ボックス 32">
            <a:extLst>
              <a:ext uri="{FF2B5EF4-FFF2-40B4-BE49-F238E27FC236}">
                <a16:creationId xmlns:a16="http://schemas.microsoft.com/office/drawing/2014/main" id="{200BA6BF-F2C9-F243-B77A-DCD4D23B31D5}"/>
              </a:ext>
            </a:extLst>
          </p:cNvPr>
          <p:cNvSpPr txBox="1"/>
          <p:nvPr/>
        </p:nvSpPr>
        <p:spPr>
          <a:xfrm>
            <a:off x="10574086" y="3856589"/>
            <a:ext cx="625034" cy="276999"/>
          </a:xfrm>
          <a:prstGeom prst="rect">
            <a:avLst/>
          </a:prstGeom>
          <a:noFill/>
        </p:spPr>
        <p:txBody>
          <a:bodyPr wrap="square" rtlCol="0">
            <a:spAutoFit/>
          </a:bodyPr>
          <a:lstStyle/>
          <a:p>
            <a:r>
              <a:rPr lang="ja-US" sz="1200" b="1" i="1">
                <a:solidFill>
                  <a:schemeClr val="bg1">
                    <a:lumMod val="50000"/>
                  </a:schemeClr>
                </a:solidFill>
              </a:rPr>
              <a:t>2018</a:t>
            </a:r>
          </a:p>
        </p:txBody>
      </p:sp>
      <p:sp>
        <p:nvSpPr>
          <p:cNvPr id="34" name="テキスト ボックス 33">
            <a:extLst>
              <a:ext uri="{FF2B5EF4-FFF2-40B4-BE49-F238E27FC236}">
                <a16:creationId xmlns:a16="http://schemas.microsoft.com/office/drawing/2014/main" id="{3CB5955D-C7D7-5D43-B7E3-02D880CA4305}"/>
              </a:ext>
            </a:extLst>
          </p:cNvPr>
          <p:cNvSpPr txBox="1"/>
          <p:nvPr/>
        </p:nvSpPr>
        <p:spPr>
          <a:xfrm>
            <a:off x="10574086" y="5856040"/>
            <a:ext cx="625034" cy="276999"/>
          </a:xfrm>
          <a:prstGeom prst="rect">
            <a:avLst/>
          </a:prstGeom>
          <a:noFill/>
        </p:spPr>
        <p:txBody>
          <a:bodyPr wrap="square" rtlCol="0">
            <a:spAutoFit/>
          </a:bodyPr>
          <a:lstStyle/>
          <a:p>
            <a:r>
              <a:rPr lang="ja-US" sz="1200" b="1" i="1">
                <a:solidFill>
                  <a:schemeClr val="bg1">
                    <a:lumMod val="50000"/>
                  </a:schemeClr>
                </a:solidFill>
              </a:rPr>
              <a:t>2040</a:t>
            </a:r>
          </a:p>
        </p:txBody>
      </p:sp>
      <p:pic>
        <p:nvPicPr>
          <p:cNvPr id="16" name="図 15">
            <a:extLst>
              <a:ext uri="{FF2B5EF4-FFF2-40B4-BE49-F238E27FC236}">
                <a16:creationId xmlns:a16="http://schemas.microsoft.com/office/drawing/2014/main" id="{358AC9AA-2F92-CF45-9BF5-F3A75881187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8438" y="1758724"/>
            <a:ext cx="469900" cy="482600"/>
          </a:xfrm>
          <a:prstGeom prst="rect">
            <a:avLst/>
          </a:prstGeom>
        </p:spPr>
      </p:pic>
      <p:pic>
        <p:nvPicPr>
          <p:cNvPr id="20" name="図 19">
            <a:extLst>
              <a:ext uri="{FF2B5EF4-FFF2-40B4-BE49-F238E27FC236}">
                <a16:creationId xmlns:a16="http://schemas.microsoft.com/office/drawing/2014/main" id="{F3A36BC1-8E1E-B246-9B26-3567E0E57FC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82105" y="1886488"/>
            <a:ext cx="489217" cy="514522"/>
          </a:xfrm>
          <a:prstGeom prst="rect">
            <a:avLst/>
          </a:prstGeom>
        </p:spPr>
      </p:pic>
      <p:pic>
        <p:nvPicPr>
          <p:cNvPr id="22" name="図 21">
            <a:extLst>
              <a:ext uri="{FF2B5EF4-FFF2-40B4-BE49-F238E27FC236}">
                <a16:creationId xmlns:a16="http://schemas.microsoft.com/office/drawing/2014/main" id="{052798C8-55D6-5540-A62F-44864BC97D2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403693" y="1692105"/>
            <a:ext cx="744408" cy="482859"/>
          </a:xfrm>
          <a:prstGeom prst="rect">
            <a:avLst/>
          </a:prstGeom>
        </p:spPr>
      </p:pic>
      <p:sp>
        <p:nvSpPr>
          <p:cNvPr id="23" name="下矢印 22">
            <a:extLst>
              <a:ext uri="{FF2B5EF4-FFF2-40B4-BE49-F238E27FC236}">
                <a16:creationId xmlns:a16="http://schemas.microsoft.com/office/drawing/2014/main" id="{CED308FA-C868-2046-8DC1-7E288C4600CE}"/>
              </a:ext>
            </a:extLst>
          </p:cNvPr>
          <p:cNvSpPr/>
          <p:nvPr/>
        </p:nvSpPr>
        <p:spPr>
          <a:xfrm>
            <a:off x="914760" y="4457828"/>
            <a:ext cx="501570" cy="222943"/>
          </a:xfrm>
          <a:prstGeom prst="down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US"/>
          </a:p>
        </p:txBody>
      </p:sp>
      <p:sp>
        <p:nvSpPr>
          <p:cNvPr id="37" name="下矢印 36">
            <a:extLst>
              <a:ext uri="{FF2B5EF4-FFF2-40B4-BE49-F238E27FC236}">
                <a16:creationId xmlns:a16="http://schemas.microsoft.com/office/drawing/2014/main" id="{F036AF39-42F9-D64A-826B-4892464A3D85}"/>
              </a:ext>
            </a:extLst>
          </p:cNvPr>
          <p:cNvSpPr/>
          <p:nvPr/>
        </p:nvSpPr>
        <p:spPr>
          <a:xfrm>
            <a:off x="10573131" y="4233720"/>
            <a:ext cx="501570" cy="222943"/>
          </a:xfrm>
          <a:prstGeom prst="down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US"/>
          </a:p>
        </p:txBody>
      </p:sp>
      <p:sp>
        <p:nvSpPr>
          <p:cNvPr id="3" name="テキスト ボックス 2">
            <a:extLst>
              <a:ext uri="{FF2B5EF4-FFF2-40B4-BE49-F238E27FC236}">
                <a16:creationId xmlns:a16="http://schemas.microsoft.com/office/drawing/2014/main" id="{EFDB0C41-ED71-BD42-B189-0BF01B6C4251}"/>
              </a:ext>
            </a:extLst>
          </p:cNvPr>
          <p:cNvSpPr txBox="1"/>
          <p:nvPr/>
        </p:nvSpPr>
        <p:spPr>
          <a:xfrm>
            <a:off x="354196" y="6493439"/>
            <a:ext cx="821803" cy="215444"/>
          </a:xfrm>
          <a:prstGeom prst="rect">
            <a:avLst/>
          </a:prstGeom>
          <a:noFill/>
        </p:spPr>
        <p:txBody>
          <a:bodyPr wrap="square" rtlCol="0">
            <a:spAutoFit/>
          </a:bodyPr>
          <a:lstStyle/>
          <a:p>
            <a:r>
              <a:rPr lang="ja-US" sz="800">
                <a:solidFill>
                  <a:schemeClr val="tx1">
                    <a:lumMod val="50000"/>
                    <a:lumOff val="50000"/>
                  </a:schemeClr>
                </a:solidFill>
              </a:rPr>
              <a:t>Source : BNEF</a:t>
            </a:r>
          </a:p>
        </p:txBody>
      </p:sp>
    </p:spTree>
    <p:extLst>
      <p:ext uri="{BB962C8B-B14F-4D97-AF65-F5344CB8AC3E}">
        <p14:creationId xmlns:p14="http://schemas.microsoft.com/office/powerpoint/2010/main" val="2099217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1B740A-CE64-5C4A-BB9C-506A5CF7F1DD}"/>
              </a:ext>
            </a:extLst>
          </p:cNvPr>
          <p:cNvSpPr>
            <a:spLocks noGrp="1"/>
          </p:cNvSpPr>
          <p:nvPr>
            <p:ph type="sldNum" sz="quarter" idx="10"/>
          </p:nvPr>
        </p:nvSpPr>
        <p:spPr/>
        <p:txBody>
          <a:bodyPr/>
          <a:lstStyle/>
          <a:p>
            <a:fld id="{3A4FE9ED-C431-AD4B-AC51-816B516EECCA}" type="slidenum">
              <a:rPr lang="en-US" smtClean="0"/>
              <a:pPr/>
              <a:t>8</a:t>
            </a:fld>
            <a:endParaRPr lang="en-US"/>
          </a:p>
        </p:txBody>
      </p:sp>
      <p:sp>
        <p:nvSpPr>
          <p:cNvPr id="5" name="Text Placeholder 4">
            <a:extLst>
              <a:ext uri="{FF2B5EF4-FFF2-40B4-BE49-F238E27FC236}">
                <a16:creationId xmlns:a16="http://schemas.microsoft.com/office/drawing/2014/main" id="{3030DBF1-F4D9-3445-962F-029E45BB19F5}"/>
              </a:ext>
            </a:extLst>
          </p:cNvPr>
          <p:cNvSpPr>
            <a:spLocks noGrp="1"/>
          </p:cNvSpPr>
          <p:nvPr>
            <p:ph type="body" sz="quarter" idx="12"/>
          </p:nvPr>
        </p:nvSpPr>
        <p:spPr>
          <a:xfrm>
            <a:off x="731565" y="533838"/>
            <a:ext cx="4992688" cy="1775372"/>
          </a:xfrm>
        </p:spPr>
        <p:txBody>
          <a:bodyPr/>
          <a:lstStyle/>
          <a:p>
            <a:r>
              <a:rPr lang="en-US"/>
              <a:t>THE BIRTHPLACE OF COMMERCIAL V2G</a:t>
            </a:r>
          </a:p>
        </p:txBody>
      </p:sp>
      <p:sp>
        <p:nvSpPr>
          <p:cNvPr id="7" name="Content Placeholder 2">
            <a:extLst>
              <a:ext uri="{FF2B5EF4-FFF2-40B4-BE49-F238E27FC236}">
                <a16:creationId xmlns:a16="http://schemas.microsoft.com/office/drawing/2014/main" id="{C216BA54-9549-C848-9B30-3C6315FE97C8}"/>
              </a:ext>
            </a:extLst>
          </p:cNvPr>
          <p:cNvSpPr txBox="1">
            <a:spLocks/>
          </p:cNvSpPr>
          <p:nvPr/>
        </p:nvSpPr>
        <p:spPr>
          <a:xfrm>
            <a:off x="6785058" y="691055"/>
            <a:ext cx="5257800" cy="547589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latin typeface="Montserrat SemiBold"/>
              </a:rPr>
              <a:t>Denmark</a:t>
            </a:r>
            <a:endParaRPr lang="en-US" sz="2400" b="1">
              <a:latin typeface="Montserrat SemiBold"/>
            </a:endParaRPr>
          </a:p>
          <a:p>
            <a:pPr marL="0" indent="0">
              <a:buNone/>
            </a:pPr>
            <a:endParaRPr lang="en-US" sz="2400" b="1">
              <a:latin typeface="Montserrat SemiBold" pitchFamily="2" charset="77"/>
            </a:endParaRPr>
          </a:p>
          <a:p>
            <a:r>
              <a:rPr lang="en-US" sz="2400">
                <a:latin typeface="Montserrat"/>
              </a:rPr>
              <a:t>8+ years of continuous V2G operations in Denmark</a:t>
            </a:r>
          </a:p>
          <a:p>
            <a:r>
              <a:rPr lang="en-US" sz="2400">
                <a:latin typeface="Montserrat"/>
              </a:rPr>
              <a:t>Total of 43 light-duty vehicles located around the country</a:t>
            </a:r>
          </a:p>
          <a:p>
            <a:r>
              <a:rPr lang="en-US" sz="2400">
                <a:latin typeface="Montserrat"/>
              </a:rPr>
              <a:t>Commercial fleets, municipalities, and utilities</a:t>
            </a:r>
          </a:p>
          <a:p>
            <a:r>
              <a:rPr lang="en-US" sz="2400">
                <a:latin typeface="Montserrat"/>
              </a:rPr>
              <a:t>Grid services: frequency regulation </a:t>
            </a:r>
          </a:p>
          <a:p>
            <a:r>
              <a:rPr lang="en-US" sz="2400">
                <a:latin typeface="Montserrat"/>
              </a:rPr>
              <a:t>Supporting Danish offshore wind renewable integration to the grid</a:t>
            </a:r>
          </a:p>
          <a:p>
            <a:endParaRPr lang="en-US" sz="2400">
              <a:latin typeface="Montserrat" pitchFamily="2" charset="77"/>
            </a:endParaRPr>
          </a:p>
        </p:txBody>
      </p:sp>
      <p:pic>
        <p:nvPicPr>
          <p:cNvPr id="8" name="Picture 2">
            <a:extLst>
              <a:ext uri="{FF2B5EF4-FFF2-40B4-BE49-F238E27FC236}">
                <a16:creationId xmlns:a16="http://schemas.microsoft.com/office/drawing/2014/main" id="{A95043DF-A62C-8246-80D5-07D633B933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1746" y="2659117"/>
            <a:ext cx="5724254" cy="24068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nmark flag image - Country flags">
            <a:extLst>
              <a:ext uri="{FF2B5EF4-FFF2-40B4-BE49-F238E27FC236}">
                <a16:creationId xmlns:a16="http://schemas.microsoft.com/office/drawing/2014/main" id="{2AD2DC97-E5A1-344F-8E4B-8A0CA5DBB12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83497" y="243818"/>
            <a:ext cx="1391195" cy="1046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79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CBFEA-3FB6-D12A-73C8-EE9097397EAA}"/>
              </a:ext>
            </a:extLst>
          </p:cNvPr>
          <p:cNvSpPr>
            <a:spLocks noGrp="1"/>
          </p:cNvSpPr>
          <p:nvPr>
            <p:ph type="title"/>
          </p:nvPr>
        </p:nvSpPr>
        <p:spPr/>
        <p:txBody>
          <a:bodyPr>
            <a:normAutofit/>
          </a:bodyPr>
          <a:lstStyle/>
          <a:p>
            <a:r>
              <a:rPr lang="en-US" sz="3400" dirty="0">
                <a:latin typeface="Georgia" panose="02040502050405020303" pitchFamily="18" charset="0"/>
              </a:rPr>
              <a:t>Energy in/out and Average Revenue Per EV</a:t>
            </a:r>
            <a:endParaRPr lang="en-US" sz="3400" dirty="0"/>
          </a:p>
        </p:txBody>
      </p:sp>
      <p:sp>
        <p:nvSpPr>
          <p:cNvPr id="4" name="Text Placeholder 4">
            <a:extLst>
              <a:ext uri="{FF2B5EF4-FFF2-40B4-BE49-F238E27FC236}">
                <a16:creationId xmlns:a16="http://schemas.microsoft.com/office/drawing/2014/main" id="{FE86572A-8592-C820-CEFA-E7E4E831F502}"/>
              </a:ext>
            </a:extLst>
          </p:cNvPr>
          <p:cNvSpPr txBox="1">
            <a:spLocks/>
          </p:cNvSpPr>
          <p:nvPr/>
        </p:nvSpPr>
        <p:spPr>
          <a:xfrm>
            <a:off x="668655" y="1528270"/>
            <a:ext cx="5075238" cy="20438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Average of $2,000 in revenue earned per EV per year </a:t>
            </a:r>
          </a:p>
          <a:p>
            <a:r>
              <a:rPr lang="en-US" sz="2400"/>
              <a:t>Variation affected by energy market prices and vehicles being aggregated</a:t>
            </a:r>
          </a:p>
          <a:p>
            <a:endParaRPr lang="en-US" sz="2400" dirty="0"/>
          </a:p>
        </p:txBody>
      </p:sp>
      <p:pic>
        <p:nvPicPr>
          <p:cNvPr id="5" name="Picture 4" descr="Chart, histogram&#10;&#10;Description automatically generated">
            <a:extLst>
              <a:ext uri="{FF2B5EF4-FFF2-40B4-BE49-F238E27FC236}">
                <a16:creationId xmlns:a16="http://schemas.microsoft.com/office/drawing/2014/main" id="{9AC9DEDD-8107-8851-0686-87A6A222A9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43893" y="1978658"/>
            <a:ext cx="6152910" cy="3147690"/>
          </a:xfrm>
          <a:prstGeom prst="rect">
            <a:avLst/>
          </a:prstGeom>
        </p:spPr>
      </p:pic>
      <p:graphicFrame>
        <p:nvGraphicFramePr>
          <p:cNvPr id="6" name="Table 5">
            <a:extLst>
              <a:ext uri="{FF2B5EF4-FFF2-40B4-BE49-F238E27FC236}">
                <a16:creationId xmlns:a16="http://schemas.microsoft.com/office/drawing/2014/main" id="{012A24A1-8241-C041-3338-51D222DA92BB}"/>
              </a:ext>
            </a:extLst>
          </p:cNvPr>
          <p:cNvGraphicFramePr>
            <a:graphicFrameLocks noGrp="1"/>
          </p:cNvGraphicFramePr>
          <p:nvPr/>
        </p:nvGraphicFramePr>
        <p:xfrm>
          <a:off x="668655" y="3586909"/>
          <a:ext cx="4764202" cy="2344431"/>
        </p:xfrm>
        <a:graphic>
          <a:graphicData uri="http://schemas.openxmlformats.org/drawingml/2006/table">
            <a:tbl>
              <a:tblPr>
                <a:tableStyleId>{69CF1AB2-1976-4502-BF36-3FF5EA218861}</a:tableStyleId>
              </a:tblPr>
              <a:tblGrid>
                <a:gridCol w="2382101">
                  <a:extLst>
                    <a:ext uri="{9D8B030D-6E8A-4147-A177-3AD203B41FA5}">
                      <a16:colId xmlns:a16="http://schemas.microsoft.com/office/drawing/2014/main" val="1432577184"/>
                    </a:ext>
                  </a:extLst>
                </a:gridCol>
                <a:gridCol w="2382101">
                  <a:extLst>
                    <a:ext uri="{9D8B030D-6E8A-4147-A177-3AD203B41FA5}">
                      <a16:colId xmlns:a16="http://schemas.microsoft.com/office/drawing/2014/main" val="3662610162"/>
                    </a:ext>
                  </a:extLst>
                </a:gridCol>
              </a:tblGrid>
              <a:tr h="677047">
                <a:tc>
                  <a:txBody>
                    <a:bodyPr/>
                    <a:lstStyle/>
                    <a:p>
                      <a:pPr algn="ctr"/>
                      <a:br>
                        <a:rPr lang="en-US" sz="1600" b="1" i="0">
                          <a:effectLst/>
                          <a:latin typeface="Montserrat" pitchFamily="2" charset="77"/>
                        </a:rPr>
                      </a:br>
                      <a:r>
                        <a:rPr lang="en-US" sz="1600" b="1" i="0">
                          <a:effectLst/>
                          <a:latin typeface="Montserrat" pitchFamily="2" charset="77"/>
                        </a:rPr>
                        <a:t>Year</a:t>
                      </a:r>
                    </a:p>
                  </a:txBody>
                  <a:tcPr marL="68580" marR="68580" marT="0" marB="0"/>
                </a:tc>
                <a:tc>
                  <a:txBody>
                    <a:bodyPr/>
                    <a:lstStyle/>
                    <a:p>
                      <a:pPr algn="ctr"/>
                      <a:r>
                        <a:rPr lang="en-US" sz="1600" b="1" i="0">
                          <a:effectLst/>
                          <a:latin typeface="Montserrat" pitchFamily="2" charset="77"/>
                        </a:rPr>
                        <a:t>Revenues per bid EV</a:t>
                      </a:r>
                    </a:p>
                  </a:txBody>
                  <a:tcPr marL="68580" marR="68580" marT="0" marB="0" anchor="ctr"/>
                </a:tc>
                <a:extLst>
                  <a:ext uri="{0D108BD9-81ED-4DB2-BD59-A6C34878D82A}">
                    <a16:rowId xmlns:a16="http://schemas.microsoft.com/office/drawing/2014/main" val="144703117"/>
                  </a:ext>
                </a:extLst>
              </a:tr>
              <a:tr h="384686">
                <a:tc>
                  <a:txBody>
                    <a:bodyPr/>
                    <a:lstStyle/>
                    <a:p>
                      <a:pPr algn="ctr"/>
                      <a:r>
                        <a:rPr lang="en-US" sz="1600" b="0" i="0">
                          <a:effectLst/>
                          <a:latin typeface="Montserrat" pitchFamily="2" charset="77"/>
                        </a:rPr>
                        <a:t>2018</a:t>
                      </a:r>
                    </a:p>
                  </a:txBody>
                  <a:tcPr marL="68580" marR="68580" marT="0" marB="0"/>
                </a:tc>
                <a:tc>
                  <a:txBody>
                    <a:bodyPr/>
                    <a:lstStyle/>
                    <a:p>
                      <a:pPr algn="ctr"/>
                      <a:r>
                        <a:rPr lang="en-US" sz="1600" b="0" i="0">
                          <a:effectLst/>
                          <a:latin typeface="Montserrat" pitchFamily="2" charset="77"/>
                        </a:rPr>
                        <a:t>$2,342 USD</a:t>
                      </a:r>
                    </a:p>
                  </a:txBody>
                  <a:tcPr marL="68580" marR="68580" marT="0" marB="0"/>
                </a:tc>
                <a:extLst>
                  <a:ext uri="{0D108BD9-81ED-4DB2-BD59-A6C34878D82A}">
                    <a16:rowId xmlns:a16="http://schemas.microsoft.com/office/drawing/2014/main" val="3646360528"/>
                  </a:ext>
                </a:extLst>
              </a:tr>
              <a:tr h="384686">
                <a:tc>
                  <a:txBody>
                    <a:bodyPr/>
                    <a:lstStyle/>
                    <a:p>
                      <a:pPr algn="ctr"/>
                      <a:r>
                        <a:rPr lang="en-US" sz="1600" b="0" i="0">
                          <a:effectLst/>
                          <a:latin typeface="Montserrat" pitchFamily="2" charset="77"/>
                        </a:rPr>
                        <a:t>2019</a:t>
                      </a:r>
                    </a:p>
                  </a:txBody>
                  <a:tcPr marL="68580" marR="68580" marT="0" marB="0"/>
                </a:tc>
                <a:tc>
                  <a:txBody>
                    <a:bodyPr/>
                    <a:lstStyle/>
                    <a:p>
                      <a:pPr algn="ctr"/>
                      <a:r>
                        <a:rPr lang="en-US" sz="1600" b="0" i="0">
                          <a:effectLst/>
                          <a:latin typeface="Montserrat" pitchFamily="2" charset="77"/>
                        </a:rPr>
                        <a:t>$2,325 USD</a:t>
                      </a:r>
                    </a:p>
                  </a:txBody>
                  <a:tcPr marL="68580" marR="68580" marT="0" marB="0"/>
                </a:tc>
                <a:extLst>
                  <a:ext uri="{0D108BD9-81ED-4DB2-BD59-A6C34878D82A}">
                    <a16:rowId xmlns:a16="http://schemas.microsoft.com/office/drawing/2014/main" val="2621863436"/>
                  </a:ext>
                </a:extLst>
              </a:tr>
              <a:tr h="410332">
                <a:tc>
                  <a:txBody>
                    <a:bodyPr/>
                    <a:lstStyle/>
                    <a:p>
                      <a:pPr algn="ctr"/>
                      <a:r>
                        <a:rPr lang="en-US" sz="1600" b="0" i="0">
                          <a:effectLst/>
                          <a:latin typeface="Montserrat" pitchFamily="2" charset="77"/>
                        </a:rPr>
                        <a:t>2020</a:t>
                      </a:r>
                    </a:p>
                  </a:txBody>
                  <a:tcPr marL="68580" marR="68580" marT="0" marB="0"/>
                </a:tc>
                <a:tc>
                  <a:txBody>
                    <a:bodyPr/>
                    <a:lstStyle/>
                    <a:p>
                      <a:pPr algn="ctr"/>
                      <a:r>
                        <a:rPr lang="en-US" sz="1600" b="0" i="0">
                          <a:effectLst/>
                          <a:latin typeface="Montserrat" pitchFamily="2" charset="77"/>
                        </a:rPr>
                        <a:t>$1,269 USD</a:t>
                      </a:r>
                    </a:p>
                  </a:txBody>
                  <a:tcPr marL="68580" marR="68580" marT="0" marB="0"/>
                </a:tc>
                <a:extLst>
                  <a:ext uri="{0D108BD9-81ED-4DB2-BD59-A6C34878D82A}">
                    <a16:rowId xmlns:a16="http://schemas.microsoft.com/office/drawing/2014/main" val="2046237057"/>
                  </a:ext>
                </a:extLst>
              </a:tr>
              <a:tr h="384686">
                <a:tc>
                  <a:txBody>
                    <a:bodyPr/>
                    <a:lstStyle/>
                    <a:p>
                      <a:pPr algn="ctr"/>
                      <a:r>
                        <a:rPr lang="en-US" sz="1600" b="0" i="0">
                          <a:effectLst/>
                          <a:latin typeface="Montserrat" pitchFamily="2" charset="77"/>
                        </a:rPr>
                        <a:t>2021 (until end of August)</a:t>
                      </a:r>
                    </a:p>
                  </a:txBody>
                  <a:tcPr marL="68580" marR="68580" marT="0" marB="0"/>
                </a:tc>
                <a:tc>
                  <a:txBody>
                    <a:bodyPr/>
                    <a:lstStyle/>
                    <a:p>
                      <a:pPr algn="ctr"/>
                      <a:r>
                        <a:rPr lang="en-US" sz="1600" b="0" i="0">
                          <a:effectLst/>
                          <a:latin typeface="Montserrat" pitchFamily="2" charset="77"/>
                        </a:rPr>
                        <a:t>$1,890 USD</a:t>
                      </a:r>
                    </a:p>
                  </a:txBody>
                  <a:tcPr marL="68580" marR="68580" marT="0" marB="0"/>
                </a:tc>
                <a:extLst>
                  <a:ext uri="{0D108BD9-81ED-4DB2-BD59-A6C34878D82A}">
                    <a16:rowId xmlns:a16="http://schemas.microsoft.com/office/drawing/2014/main" val="4022588114"/>
                  </a:ext>
                </a:extLst>
              </a:tr>
            </a:tbl>
          </a:graphicData>
        </a:graphic>
      </p:graphicFrame>
      <p:sp>
        <p:nvSpPr>
          <p:cNvPr id="7" name="TextBox 6">
            <a:extLst>
              <a:ext uri="{FF2B5EF4-FFF2-40B4-BE49-F238E27FC236}">
                <a16:creationId xmlns:a16="http://schemas.microsoft.com/office/drawing/2014/main" id="{242F8369-5F33-5E62-14B5-FFB8239ADF7A}"/>
              </a:ext>
            </a:extLst>
          </p:cNvPr>
          <p:cNvSpPr txBox="1"/>
          <p:nvPr/>
        </p:nvSpPr>
        <p:spPr>
          <a:xfrm>
            <a:off x="6470248" y="5382228"/>
            <a:ext cx="3690947" cy="923330"/>
          </a:xfrm>
          <a:prstGeom prst="rect">
            <a:avLst/>
          </a:prstGeom>
          <a:noFill/>
        </p:spPr>
        <p:txBody>
          <a:bodyPr wrap="none" rtlCol="0">
            <a:spAutoFit/>
          </a:bodyPr>
          <a:lstStyle/>
          <a:p>
            <a:r>
              <a:rPr lang="en-US" dirty="0"/>
              <a:t>Nissan Leaf battery size: 24 to 40kWh</a:t>
            </a:r>
          </a:p>
          <a:p>
            <a:r>
              <a:rPr lang="en-US" dirty="0"/>
              <a:t>Charging station capacity: 10kW</a:t>
            </a:r>
          </a:p>
          <a:p>
            <a:r>
              <a:rPr lang="en-US" dirty="0"/>
              <a:t>One sixth of a school bus</a:t>
            </a:r>
          </a:p>
        </p:txBody>
      </p:sp>
      <p:pic>
        <p:nvPicPr>
          <p:cNvPr id="8" name="Picture 2" descr="Denmark flag image - Country flags">
            <a:extLst>
              <a:ext uri="{FF2B5EF4-FFF2-40B4-BE49-F238E27FC236}">
                <a16:creationId xmlns:a16="http://schemas.microsoft.com/office/drawing/2014/main" id="{74324A7C-A833-A8D8-19AD-91D9CD1773A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46704" y="151220"/>
            <a:ext cx="1014192" cy="763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129755"/>
      </p:ext>
    </p:extLst>
  </p:cSld>
  <p:clrMapOvr>
    <a:masterClrMapping/>
  </p:clrMapOvr>
</p:sld>
</file>

<file path=ppt/theme/theme1.xml><?xml version="1.0" encoding="utf-8"?>
<a:theme xmlns:a="http://schemas.openxmlformats.org/drawingml/2006/main" name="Templates Nuvve 2020">
  <a:themeElements>
    <a:clrScheme name="Nuvve2">
      <a:dk1>
        <a:srgbClr val="000000"/>
      </a:dk1>
      <a:lt1>
        <a:srgbClr val="FFFFFF"/>
      </a:lt1>
      <a:dk2>
        <a:srgbClr val="7B974D"/>
      </a:dk2>
      <a:lt2>
        <a:srgbClr val="EEEFEA"/>
      </a:lt2>
      <a:accent1>
        <a:srgbClr val="7B974D"/>
      </a:accent1>
      <a:accent2>
        <a:srgbClr val="D0DA59"/>
      </a:accent2>
      <a:accent3>
        <a:srgbClr val="B0CA5D"/>
      </a:accent3>
      <a:accent4>
        <a:srgbClr val="0076BB"/>
      </a:accent4>
      <a:accent5>
        <a:srgbClr val="87CDE4"/>
      </a:accent5>
      <a:accent6>
        <a:srgbClr val="EEEFE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 Nuvve Template" id="{4961B178-ABE2-C64B-BE51-57DE09298F40}" vid="{36F28A74-ED9A-9044-A01F-9BECF7F60C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E9D22EBBBAF048B05F30F28F9BD613" ma:contentTypeVersion="30" ma:contentTypeDescription="Create a new document." ma:contentTypeScope="" ma:versionID="e937a7d2b98bcb7422133a38430e5a54">
  <xsd:schema xmlns:xsd="http://www.w3.org/2001/XMLSchema" xmlns:xs="http://www.w3.org/2001/XMLSchema" xmlns:p="http://schemas.microsoft.com/office/2006/metadata/properties" xmlns:ns2="8b865c47-b10b-4c5c-a960-662c91988c98" xmlns:ns3="d7d8e1a1-ef8c-4f84-9724-f1c832a0f56f" targetNamespace="http://schemas.microsoft.com/office/2006/metadata/properties" ma:root="true" ma:fieldsID="f616da92a0c3357e4212912659f80ee6" ns2:_="" ns3:_="">
    <xsd:import namespace="8b865c47-b10b-4c5c-a960-662c91988c98"/>
    <xsd:import namespace="d7d8e1a1-ef8c-4f84-9724-f1c832a0f56f"/>
    <xsd:element name="properties">
      <xsd:complexType>
        <xsd:sequence>
          <xsd:element name="documentManagement">
            <xsd:complexType>
              <xsd:all>
                <xsd:element ref="ns2:Notes" minOccurs="0"/>
                <xsd:element ref="ns2:Comments" minOccurs="0"/>
                <xsd:element ref="ns2:person" minOccurs="0"/>
                <xsd:element ref="ns2:DateofUse" minOccurs="0"/>
                <xsd:element ref="ns2:Project" minOccurs="0"/>
                <xsd:element ref="ns2:NOTES0"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_Flow_SignoffStatu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865c47-b10b-4c5c-a960-662c91988c98" elementFormDefault="qualified">
    <xsd:import namespace="http://schemas.microsoft.com/office/2006/documentManagement/types"/>
    <xsd:import namespace="http://schemas.microsoft.com/office/infopath/2007/PartnerControls"/>
    <xsd:element name="Notes" ma:index="2" nillable="true" ma:displayName="Notes" ma:format="Dropdown" ma:internalName="Notes" ma:readOnly="false">
      <xsd:simpleType>
        <xsd:restriction base="dms:Text">
          <xsd:maxLength value="255"/>
        </xsd:restriction>
      </xsd:simpleType>
    </xsd:element>
    <xsd:element name="Comments" ma:index="3" nillable="true" ma:displayName="Comments" ma:format="Dropdown" ma:internalName="Comments" ma:readOnly="false">
      <xsd:simpleType>
        <xsd:restriction base="dms:Note">
          <xsd:maxLength value="255"/>
        </xsd:restriction>
      </xsd:simpleType>
    </xsd:element>
    <xsd:element name="person" ma:index="4" nillable="true" ma:displayName="person" ma:format="Dropdown" ma:list="UserInfo" ma:SharePointGroup="0" ma:internalName="person"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ateofUse" ma:index="5" nillable="true" ma:displayName="Date of Use" ma:default="[today]" ma:format="DateOnly" ma:internalName="DateofUse" ma:readOnly="false">
      <xsd:simpleType>
        <xsd:restriction base="dms:DateTime"/>
      </xsd:simpleType>
    </xsd:element>
    <xsd:element name="Project" ma:index="6" nillable="true" ma:displayName="Project" ma:description="SRF and project name" ma:format="Dropdown" ma:internalName="Project" ma:readOnly="false">
      <xsd:simpleType>
        <xsd:restriction base="dms:Text">
          <xsd:maxLength value="255"/>
        </xsd:restriction>
      </xsd:simpleType>
    </xsd:element>
    <xsd:element name="NOTES0" ma:index="7" nillable="true" ma:displayName="NOTES" ma:format="Dropdown" ma:internalName="NOTES0" ma:readOnly="false">
      <xsd:simpleType>
        <xsd:restriction base="dms:Note">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AutoTags" ma:index="15" nillable="true" ma:displayName="Tags" ma:hidden="true" ma:internalName="MediaServiceAutoTags" ma:readOnly="true">
      <xsd:simpleType>
        <xsd:restriction base="dms:Text"/>
      </xsd:simpleType>
    </xsd:element>
    <xsd:element name="MediaServiceOCR" ma:index="16" nillable="true" ma:displayName="Extracted Text" ma:hidden="true" ma:internalName="MediaServiceOCR"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bcfab10e-2905-4c99-a1c6-8b70a464d06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dexed="true" ma:internalName="MediaServiceLocation" ma:readOnly="true">
      <xsd:simpleType>
        <xsd:restriction base="dms:Text"/>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_Flow_SignoffStatus" ma:index="28" nillable="true" ma:displayName="Sign-off status" ma:hidden="true" ma:internalName="Sign_x002d_off_x0020_status" ma:readOnly="fals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7d8e1a1-ef8c-4f84-9724-f1c832a0f56f" elementFormDefault="qualified">
    <xsd:import namespace="http://schemas.microsoft.com/office/2006/documentManagement/types"/>
    <xsd:import namespace="http://schemas.microsoft.com/office/infopath/2007/PartnerControls"/>
    <xsd:element name="SharedWithUsers" ma:index="12"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hidden="true" ma:internalName="SharedWithDetails" ma:readOnly="true">
      <xsd:simpleType>
        <xsd:restriction base="dms:Note"/>
      </xsd:simpleType>
    </xsd:element>
    <xsd:element name="TaxCatchAll" ma:index="25" nillable="true" ma:displayName="Taxonomy Catch All Column" ma:hidden="true" ma:list="{d71f6c67-bbe1-4062-8d1b-9f007d8a8d25}" ma:internalName="TaxCatchAll" ma:readOnly="false" ma:showField="CatchAllData" ma:web="d7d8e1a1-ef8c-4f84-9724-f1c832a0f5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b865c47-b10b-4c5c-a960-662c91988c98">
      <Terms xmlns="http://schemas.microsoft.com/office/infopath/2007/PartnerControls"/>
    </lcf76f155ced4ddcb4097134ff3c332f>
    <TaxCatchAll xmlns="d7d8e1a1-ef8c-4f84-9724-f1c832a0f56f" xsi:nil="true"/>
    <Project xmlns="8b865c47-b10b-4c5c-a960-662c91988c98" xsi:nil="true"/>
    <DateofUse xmlns="8b865c47-b10b-4c5c-a960-662c91988c98">2025-01-07T08:25:43Z</DateofUse>
    <Notes xmlns="8b865c47-b10b-4c5c-a960-662c91988c98" xsi:nil="true"/>
    <Comments xmlns="8b865c47-b10b-4c5c-a960-662c91988c98" xsi:nil="true"/>
    <person xmlns="8b865c47-b10b-4c5c-a960-662c91988c98">
      <UserInfo>
        <DisplayName/>
        <AccountId xsi:nil="true"/>
        <AccountType/>
      </UserInfo>
    </person>
    <NOTES0 xmlns="8b865c47-b10b-4c5c-a960-662c91988c98" xsi:nil="true"/>
    <_Flow_SignoffStatus xmlns="8b865c47-b10b-4c5c-a960-662c91988c98" xsi:nil="true"/>
  </documentManagement>
</p:properties>
</file>

<file path=customXml/itemProps1.xml><?xml version="1.0" encoding="utf-8"?>
<ds:datastoreItem xmlns:ds="http://schemas.openxmlformats.org/officeDocument/2006/customXml" ds:itemID="{5567E14C-A07A-43B4-AF7C-8F94843665A3}"/>
</file>

<file path=customXml/itemProps2.xml><?xml version="1.0" encoding="utf-8"?>
<ds:datastoreItem xmlns:ds="http://schemas.openxmlformats.org/officeDocument/2006/customXml" ds:itemID="{4FC8DB60-7DD0-446D-9386-8C439D150229}">
  <ds:schemaRefs>
    <ds:schemaRef ds:uri="http://schemas.microsoft.com/sharepoint/v3/contenttype/forms"/>
  </ds:schemaRefs>
</ds:datastoreItem>
</file>

<file path=customXml/itemProps3.xml><?xml version="1.0" encoding="utf-8"?>
<ds:datastoreItem xmlns:ds="http://schemas.openxmlformats.org/officeDocument/2006/customXml" ds:itemID="{DA277251-0411-47D1-8F83-E78F23D7CCDF}">
  <ds:schemaRefs>
    <ds:schemaRef ds:uri="http://schemas.microsoft.com/office/2006/metadata/properties"/>
    <ds:schemaRef ds:uri="http://schemas.microsoft.com/office/infopath/2007/PartnerControls"/>
    <ds:schemaRef ds:uri="http://schemas.microsoft.com/office/2006/documentManagement/types"/>
    <ds:schemaRef ds:uri="http://purl.org/dc/elements/1.1/"/>
    <ds:schemaRef ds:uri="http://purl.org/dc/terms/"/>
    <ds:schemaRef ds:uri="92a30f76-8e4d-4220-a566-989c66dec30a"/>
    <ds:schemaRef ds:uri="http://purl.org/dc/dcmitype/"/>
    <ds:schemaRef ds:uri="http://schemas.openxmlformats.org/package/2006/metadata/core-properties"/>
    <ds:schemaRef ds:uri="393e06ec-6baa-422c-a3e5-eeb435ac2ac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Templates Nuvve 2020</Template>
  <TotalTime>10</TotalTime>
  <Words>3510</Words>
  <Application>Microsoft Macintosh PowerPoint</Application>
  <PresentationFormat>Widescreen</PresentationFormat>
  <Paragraphs>285</Paragraphs>
  <Slides>26</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Arial</vt:lpstr>
      <vt:lpstr>Calibri</vt:lpstr>
      <vt:lpstr>Calibri Light</vt:lpstr>
      <vt:lpstr>FontAwesome</vt:lpstr>
      <vt:lpstr>Georgia</vt:lpstr>
      <vt:lpstr>Helvetica</vt:lpstr>
      <vt:lpstr>Helvetica Light</vt:lpstr>
      <vt:lpstr>Montserrat</vt:lpstr>
      <vt:lpstr>Montserrat Light</vt:lpstr>
      <vt:lpstr>Montserrat Medium</vt:lpstr>
      <vt:lpstr>Montserrat SemiBold</vt:lpstr>
      <vt:lpstr>Playboy Visuelt</vt:lpstr>
      <vt:lpstr>Times New Roman</vt:lpstr>
      <vt:lpstr>Templates Nuvve 2020</vt:lpstr>
      <vt:lpstr>Stabilizing the Grid with Vehicle to Grid (V2G) Technology </vt:lpstr>
      <vt:lpstr>AGENDA</vt:lpstr>
      <vt:lpstr>Legal Disclaimer</vt:lpstr>
      <vt:lpstr>Legal Disclaimer (cont.)</vt:lpstr>
      <vt:lpstr>Who is Nuvve?</vt:lpstr>
      <vt:lpstr>Company Overview</vt:lpstr>
      <vt:lpstr>Our Mission</vt:lpstr>
      <vt:lpstr>PowerPoint Presentation</vt:lpstr>
      <vt:lpstr>Energy in/out and Average Revenue Per EV</vt:lpstr>
      <vt:lpstr>We Are Still Very Early In The EV Deployment</vt:lpstr>
      <vt:lpstr>The New Paradigm</vt:lpstr>
      <vt:lpstr>The New Loads</vt:lpstr>
      <vt:lpstr>The Different Layers Of Volatility</vt:lpstr>
      <vt:lpstr>Nuvve’s Platform And Services</vt:lpstr>
      <vt:lpstr>Nuvve Platform Implementation</vt:lpstr>
      <vt:lpstr>PowerPoint Presentation</vt:lpstr>
      <vt:lpstr>PowerPoint Presentation</vt:lpstr>
      <vt:lpstr>PowerPoint Presentation</vt:lpstr>
      <vt:lpstr>Value (Revenue) Proposition</vt:lpstr>
      <vt:lpstr>California Heat Wave Impact On The Grid</vt:lpstr>
      <vt:lpstr>Host Site:  Cajon Valley USD</vt:lpstr>
      <vt:lpstr>Cajon Valley USD</vt:lpstr>
      <vt:lpstr>ELRP Program Results</vt:lpstr>
      <vt:lpstr>The Most Advanced EV Management Platform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Cross</dc:creator>
  <cp:lastModifiedBy>Gregory Poilasne</cp:lastModifiedBy>
  <cp:revision>2</cp:revision>
  <cp:lastPrinted>2020-09-15T14:06:34Z</cp:lastPrinted>
  <dcterms:created xsi:type="dcterms:W3CDTF">2021-04-09T19:17:00Z</dcterms:created>
  <dcterms:modified xsi:type="dcterms:W3CDTF">2025-01-07T02:07:17Z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0x01010045E9D22EBBBAF048B05F30F28F9BD613</vt:lpwstr>
  </property>
  <property fmtid="{D5CDD505-2E9C-101B-9397-08002B2CF9AE}" pid="3" name="MediaServiceImageTags">
    <vt:lpwstr/>
  </property>
</Properties>
</file>