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6"/>
  </p:notesMasterIdLst>
  <p:sldIdLst>
    <p:sldId id="257" r:id="rId5"/>
    <p:sldId id="277" r:id="rId6"/>
    <p:sldId id="278" r:id="rId7"/>
    <p:sldId id="279" r:id="rId8"/>
    <p:sldId id="260" r:id="rId9"/>
    <p:sldId id="272" r:id="rId10"/>
    <p:sldId id="273" r:id="rId11"/>
    <p:sldId id="274" r:id="rId12"/>
    <p:sldId id="275" r:id="rId13"/>
    <p:sldId id="2147375280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89"/>
    <a:srgbClr val="FED600"/>
    <a:srgbClr val="FCD404"/>
    <a:srgbClr val="E6E6E6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13D44-50D7-409F-A4E5-40A15C4EBDE5}" v="6" dt="2025-01-09T05:22:50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0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12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0C63-426E-461E-8C1D-6EB4CC68499B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06ED5-5AF3-4198-8EC6-034DEE60C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6ED5-5AF3-4198-8EC6-034DEE60C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1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6ED5-5AF3-4198-8EC6-034DEE60C1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6ED5-5AF3-4198-8EC6-034DEE60C1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8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Applied for extension. Other IOUs have applied and received approval for extension.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6ED5-5AF3-4198-8EC6-034DEE60C1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9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alibri" panose="05000000000000000000" pitchFamily="2" charset="2"/>
              <a:buNone/>
            </a:pPr>
            <a:endParaRPr lang="en-US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6ED5-5AF3-4198-8EC6-034DEE60C1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6ED5-5AF3-4198-8EC6-034DEE60C1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6ED5-5AF3-4198-8EC6-034DEE60C1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5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have through 2027 to serve customers, just not new applications after mid-2026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6ED5-5AF3-4198-8EC6-034DEE60C1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1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6ED5-5AF3-4198-8EC6-034DEE60C1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8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CB423-F7B4-4389-85A9-717FF28DE6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5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29E73C3A-0254-220C-2DEE-0DF27DE3E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EBFE8B-4847-3E3C-F45C-1A076C3BA5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9E6224-F00F-7900-F564-BEEF02C23642}"/>
              </a:ext>
            </a:extLst>
          </p:cNvPr>
          <p:cNvSpPr/>
          <p:nvPr userDrawn="1"/>
        </p:nvSpPr>
        <p:spPr>
          <a:xfrm>
            <a:off x="1" y="-5434"/>
            <a:ext cx="9144000" cy="6858000"/>
          </a:xfrm>
          <a:custGeom>
            <a:avLst/>
            <a:gdLst>
              <a:gd name="connsiteX0" fmla="*/ 9144000 w 9144000"/>
              <a:gd name="connsiteY0" fmla="*/ 5206695 h 6858000"/>
              <a:gd name="connsiteX1" fmla="*/ 9144000 w 9144000"/>
              <a:gd name="connsiteY1" fmla="*/ 6858000 h 6858000"/>
              <a:gd name="connsiteX2" fmla="*/ 6922057 w 9144000"/>
              <a:gd name="connsiteY2" fmla="*/ 6858000 h 6858000"/>
              <a:gd name="connsiteX3" fmla="*/ 7252230 w 9144000"/>
              <a:gd name="connsiteY3" fmla="*/ 6645526 h 6858000"/>
              <a:gd name="connsiteX4" fmla="*/ 8922981 w 9144000"/>
              <a:gd name="connsiteY4" fmla="*/ 5398275 h 6858000"/>
              <a:gd name="connsiteX5" fmla="*/ 1754882 w 9144000"/>
              <a:gd name="connsiteY5" fmla="*/ 4870467 h 6858000"/>
              <a:gd name="connsiteX6" fmla="*/ 1754882 w 9144000"/>
              <a:gd name="connsiteY6" fmla="*/ 4871092 h 6858000"/>
              <a:gd name="connsiteX7" fmla="*/ 1755107 w 9144000"/>
              <a:gd name="connsiteY7" fmla="*/ 4871410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1119537 h 6858000"/>
              <a:gd name="connsiteX11" fmla="*/ 9069270 w 9144000"/>
              <a:gd name="connsiteY11" fmla="*/ 1202782 h 6858000"/>
              <a:gd name="connsiteX12" fmla="*/ 1770778 w 9144000"/>
              <a:gd name="connsiteY12" fmla="*/ 4865313 h 6858000"/>
              <a:gd name="connsiteX13" fmla="*/ 1754882 w 9144000"/>
              <a:gd name="connsiteY13" fmla="*/ 4867673 h 6858000"/>
              <a:gd name="connsiteX14" fmla="*/ 1754882 w 9144000"/>
              <a:gd name="connsiteY14" fmla="*/ 4867766 h 6858000"/>
              <a:gd name="connsiteX15" fmla="*/ 2329134 w 9144000"/>
              <a:gd name="connsiteY15" fmla="*/ 4865240 h 6858000"/>
              <a:gd name="connsiteX16" fmla="*/ 8970610 w 9144000"/>
              <a:gd name="connsiteY16" fmla="*/ 3107721 h 6858000"/>
              <a:gd name="connsiteX17" fmla="*/ 9144000 w 9144000"/>
              <a:gd name="connsiteY17" fmla="*/ 3010410 h 6858000"/>
              <a:gd name="connsiteX18" fmla="*/ 9144000 w 9144000"/>
              <a:gd name="connsiteY18" fmla="*/ 4259027 h 6858000"/>
              <a:gd name="connsiteX19" fmla="*/ 9086702 w 9144000"/>
              <a:gd name="connsiteY19" fmla="*/ 4295521 h 6858000"/>
              <a:gd name="connsiteX20" fmla="*/ 4114898 w 9144000"/>
              <a:gd name="connsiteY20" fmla="*/ 6798790 h 6858000"/>
              <a:gd name="connsiteX21" fmla="*/ 3927398 w 9144000"/>
              <a:gd name="connsiteY21" fmla="*/ 6858000 h 6858000"/>
              <a:gd name="connsiteX22" fmla="*/ 2096535 w 9144000"/>
              <a:gd name="connsiteY22" fmla="*/ 6858000 h 6858000"/>
              <a:gd name="connsiteX23" fmla="*/ 1308246 w 9144000"/>
              <a:gd name="connsiteY23" fmla="*/ 6858000 h 6858000"/>
              <a:gd name="connsiteX24" fmla="*/ 1308247 w 9144000"/>
              <a:gd name="connsiteY24" fmla="*/ 6857999 h 6858000"/>
              <a:gd name="connsiteX25" fmla="*/ 0 w 9144000"/>
              <a:gd name="connsiteY25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44000" h="6858000">
                <a:moveTo>
                  <a:pt x="9144000" y="5206695"/>
                </a:moveTo>
                <a:lnTo>
                  <a:pt x="9144000" y="6858000"/>
                </a:lnTo>
                <a:lnTo>
                  <a:pt x="6922057" y="6858000"/>
                </a:lnTo>
                <a:lnTo>
                  <a:pt x="7252230" y="6645526"/>
                </a:lnTo>
                <a:cubicBezTo>
                  <a:pt x="7888006" y="6225657"/>
                  <a:pt x="8443331" y="5802769"/>
                  <a:pt x="8922981" y="5398275"/>
                </a:cubicBezTo>
                <a:close/>
                <a:moveTo>
                  <a:pt x="1754882" y="4870467"/>
                </a:moveTo>
                <a:lnTo>
                  <a:pt x="1754882" y="4871092"/>
                </a:lnTo>
                <a:lnTo>
                  <a:pt x="1755107" y="487141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1119537"/>
                </a:lnTo>
                <a:lnTo>
                  <a:pt x="9069270" y="1202782"/>
                </a:lnTo>
                <a:cubicBezTo>
                  <a:pt x="6318573" y="4129186"/>
                  <a:pt x="2068573" y="4820022"/>
                  <a:pt x="1770778" y="4865313"/>
                </a:cubicBezTo>
                <a:lnTo>
                  <a:pt x="1754882" y="4867673"/>
                </a:lnTo>
                <a:lnTo>
                  <a:pt x="1754882" y="4867766"/>
                </a:lnTo>
                <a:lnTo>
                  <a:pt x="2329134" y="4865240"/>
                </a:lnTo>
                <a:cubicBezTo>
                  <a:pt x="4660364" y="4809585"/>
                  <a:pt x="6934418" y="4202611"/>
                  <a:pt x="8970610" y="3107721"/>
                </a:cubicBezTo>
                <a:lnTo>
                  <a:pt x="9144000" y="3010410"/>
                </a:lnTo>
                <a:lnTo>
                  <a:pt x="9144000" y="4259027"/>
                </a:lnTo>
                <a:lnTo>
                  <a:pt x="9086702" y="4295521"/>
                </a:lnTo>
                <a:cubicBezTo>
                  <a:pt x="7608751" y="5224083"/>
                  <a:pt x="5765290" y="6250390"/>
                  <a:pt x="4114898" y="6798790"/>
                </a:cubicBezTo>
                <a:lnTo>
                  <a:pt x="3927398" y="6858000"/>
                </a:lnTo>
                <a:lnTo>
                  <a:pt x="2096535" y="6858000"/>
                </a:lnTo>
                <a:lnTo>
                  <a:pt x="1308246" y="6858000"/>
                </a:lnTo>
                <a:lnTo>
                  <a:pt x="1308247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457" y="5094512"/>
            <a:ext cx="4942257" cy="57149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457" y="5973306"/>
            <a:ext cx="4942256" cy="4565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8E1178-C7AE-7B00-FAEC-6165ACFA7660}"/>
              </a:ext>
            </a:extLst>
          </p:cNvPr>
          <p:cNvCxnSpPr/>
          <p:nvPr userDrawn="1"/>
        </p:nvCxnSpPr>
        <p:spPr>
          <a:xfrm flipH="1">
            <a:off x="2728771" y="5813854"/>
            <a:ext cx="990600" cy="0"/>
          </a:xfrm>
          <a:prstGeom prst="line">
            <a:avLst/>
          </a:prstGeom>
          <a:ln w="4762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BE5C3F-272D-C165-6FFC-9AAC815C709B}"/>
              </a:ext>
            </a:extLst>
          </p:cNvPr>
          <p:cNvCxnSpPr/>
          <p:nvPr userDrawn="1"/>
        </p:nvCxnSpPr>
        <p:spPr>
          <a:xfrm flipH="1">
            <a:off x="1607427" y="5813854"/>
            <a:ext cx="990600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hree dashed lines blue, green, and yellow">
            <a:extLst>
              <a:ext uri="{FF2B5EF4-FFF2-40B4-BE49-F238E27FC236}">
                <a16:creationId xmlns:a16="http://schemas.microsoft.com/office/drawing/2014/main" id="{091AB627-A8C4-1E00-3950-C592D36E71B5}"/>
              </a:ext>
            </a:extLst>
          </p:cNvPr>
          <p:cNvCxnSpPr/>
          <p:nvPr userDrawn="1"/>
        </p:nvCxnSpPr>
        <p:spPr>
          <a:xfrm flipH="1">
            <a:off x="486083" y="5813854"/>
            <a:ext cx="990600" cy="0"/>
          </a:xfrm>
          <a:prstGeom prst="line">
            <a:avLst/>
          </a:prstGeom>
          <a:ln w="476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SDGE LOGO">
            <a:extLst>
              <a:ext uri="{FF2B5EF4-FFF2-40B4-BE49-F238E27FC236}">
                <a16:creationId xmlns:a16="http://schemas.microsoft.com/office/drawing/2014/main" id="{2161F223-6577-A3E5-444B-A378865A39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118" y="597155"/>
            <a:ext cx="3488372" cy="9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368 -2.59259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21" y="365127"/>
            <a:ext cx="8084028" cy="443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8D7B9C6-9BE1-70E6-0E97-AC734EFC8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1086" y="1252539"/>
            <a:ext cx="3146624" cy="63701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1" y="1253330"/>
            <a:ext cx="4316528" cy="4743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−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►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EFA17-D1C4-9057-8386-FCF617E75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933" y="1364885"/>
            <a:ext cx="2872022" cy="6145524"/>
          </a:xfrm>
          <a:prstGeom prst="roundRect">
            <a:avLst>
              <a:gd name="adj" fmla="val 9412"/>
            </a:avLst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ptop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61A49F7-7D0D-4FFB-4CE1-890E96061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t="19273" r="9181" b="21624"/>
          <a:stretch/>
        </p:blipFill>
        <p:spPr>
          <a:xfrm>
            <a:off x="3080475" y="1959690"/>
            <a:ext cx="5767544" cy="3328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947" y="365127"/>
            <a:ext cx="8075403" cy="443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9948" y="1253330"/>
            <a:ext cx="2640528" cy="4743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−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►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EFA17-D1C4-9057-8386-FCF617E75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70616" y="2185987"/>
            <a:ext cx="4426779" cy="2776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8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various images of cars&#10;&#10;Description automatically generated">
            <a:extLst>
              <a:ext uri="{FF2B5EF4-FFF2-40B4-BE49-F238E27FC236}">
                <a16:creationId xmlns:a16="http://schemas.microsoft.com/office/drawing/2014/main" id="{0235440F-97AE-55C6-5101-FA2FD66F9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48" y="0"/>
            <a:ext cx="8063178" cy="6310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457" y="3532924"/>
            <a:ext cx="4942257" cy="57149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457" y="4411718"/>
            <a:ext cx="4942256" cy="4565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8E1178-C7AE-7B00-FAEC-6165ACFA7660}"/>
              </a:ext>
            </a:extLst>
          </p:cNvPr>
          <p:cNvCxnSpPr/>
          <p:nvPr userDrawn="1"/>
        </p:nvCxnSpPr>
        <p:spPr>
          <a:xfrm flipH="1">
            <a:off x="2728771" y="4252266"/>
            <a:ext cx="990600" cy="0"/>
          </a:xfrm>
          <a:prstGeom prst="line">
            <a:avLst/>
          </a:prstGeom>
          <a:ln w="4762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BE5C3F-272D-C165-6FFC-9AAC815C709B}"/>
              </a:ext>
            </a:extLst>
          </p:cNvPr>
          <p:cNvCxnSpPr/>
          <p:nvPr userDrawn="1"/>
        </p:nvCxnSpPr>
        <p:spPr>
          <a:xfrm flipH="1">
            <a:off x="1607427" y="4252266"/>
            <a:ext cx="990600" cy="0"/>
          </a:xfrm>
          <a:prstGeom prst="line">
            <a:avLst/>
          </a:prstGeom>
          <a:ln w="4762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hree dashed lines blue, green, and yellow">
            <a:extLst>
              <a:ext uri="{FF2B5EF4-FFF2-40B4-BE49-F238E27FC236}">
                <a16:creationId xmlns:a16="http://schemas.microsoft.com/office/drawing/2014/main" id="{091AB627-A8C4-1E00-3950-C592D36E71B5}"/>
              </a:ext>
            </a:extLst>
          </p:cNvPr>
          <p:cNvCxnSpPr/>
          <p:nvPr userDrawn="1"/>
        </p:nvCxnSpPr>
        <p:spPr>
          <a:xfrm flipH="1">
            <a:off x="486083" y="4252266"/>
            <a:ext cx="990600" cy="0"/>
          </a:xfrm>
          <a:prstGeom prst="line">
            <a:avLst/>
          </a:prstGeom>
          <a:ln w="476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5C6CE70-4D19-B906-D86B-A13231FAAFF4}"/>
              </a:ext>
            </a:extLst>
          </p:cNvPr>
          <p:cNvSpPr>
            <a:spLocks/>
          </p:cNvSpPr>
          <p:nvPr userDrawn="1"/>
        </p:nvSpPr>
        <p:spPr>
          <a:xfrm rot="2720934">
            <a:off x="8723389" y="2585411"/>
            <a:ext cx="841221" cy="831038"/>
          </a:xfrm>
          <a:custGeom>
            <a:avLst/>
            <a:gdLst>
              <a:gd name="connsiteX0" fmla="*/ 0 w 841221"/>
              <a:gd name="connsiteY0" fmla="*/ 0 h 831038"/>
              <a:gd name="connsiteX1" fmla="*/ 841221 w 841221"/>
              <a:gd name="connsiteY1" fmla="*/ 831038 h 831038"/>
              <a:gd name="connsiteX2" fmla="*/ 0 w 841221"/>
              <a:gd name="connsiteY2" fmla="*/ 831038 h 83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1221" h="831038">
                <a:moveTo>
                  <a:pt x="0" y="0"/>
                </a:moveTo>
                <a:lnTo>
                  <a:pt x="841221" y="831038"/>
                </a:lnTo>
                <a:lnTo>
                  <a:pt x="0" y="831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Graphic 28" descr="SDGE LOGO">
            <a:extLst>
              <a:ext uri="{FF2B5EF4-FFF2-40B4-BE49-F238E27FC236}">
                <a16:creationId xmlns:a16="http://schemas.microsoft.com/office/drawing/2014/main" id="{9090E857-A56B-15E8-CF92-29D409E97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118" y="597155"/>
            <a:ext cx="3488372" cy="9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368 -2.59259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EAF5A5-8B02-ED1C-0810-0435393881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pylon, outdoor object&#10;&#10;Description automatically generated">
            <a:extLst>
              <a:ext uri="{FF2B5EF4-FFF2-40B4-BE49-F238E27FC236}">
                <a16:creationId xmlns:a16="http://schemas.microsoft.com/office/drawing/2014/main" id="{0EF9E89C-CCF2-E9D6-EC7B-8346B812A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1" t="-3892" r="23548" b="-3583"/>
          <a:stretch>
            <a:fillRect/>
          </a:stretch>
        </p:blipFill>
        <p:spPr>
          <a:xfrm>
            <a:off x="-1387011" y="-267125"/>
            <a:ext cx="10531011" cy="7376845"/>
          </a:xfrm>
          <a:custGeom>
            <a:avLst/>
            <a:gdLst>
              <a:gd name="connsiteX0" fmla="*/ 10531011 w 10531011"/>
              <a:gd name="connsiteY0" fmla="*/ 6030637 h 7376845"/>
              <a:gd name="connsiteX1" fmla="*/ 10531011 w 10531011"/>
              <a:gd name="connsiteY1" fmla="*/ 7130905 h 7376845"/>
              <a:gd name="connsiteX2" fmla="*/ 8972504 w 10531011"/>
              <a:gd name="connsiteY2" fmla="*/ 7130905 h 7376845"/>
              <a:gd name="connsiteX3" fmla="*/ 9302956 w 10531011"/>
              <a:gd name="connsiteY3" fmla="*/ 6918252 h 7376845"/>
              <a:gd name="connsiteX4" fmla="*/ 10197632 w 10531011"/>
              <a:gd name="connsiteY4" fmla="*/ 6288331 h 7376845"/>
              <a:gd name="connsiteX5" fmla="*/ 3800975 w 10531011"/>
              <a:gd name="connsiteY5" fmla="*/ 5141697 h 7376845"/>
              <a:gd name="connsiteX6" fmla="*/ 3800975 w 10531011"/>
              <a:gd name="connsiteY6" fmla="*/ 5142323 h 7376845"/>
              <a:gd name="connsiteX7" fmla="*/ 3801200 w 10531011"/>
              <a:gd name="connsiteY7" fmla="*/ 5142641 h 7376845"/>
              <a:gd name="connsiteX8" fmla="*/ 1387011 w 10531011"/>
              <a:gd name="connsiteY8" fmla="*/ 267125 h 7376845"/>
              <a:gd name="connsiteX9" fmla="*/ 10531011 w 10531011"/>
              <a:gd name="connsiteY9" fmla="*/ 267125 h 7376845"/>
              <a:gd name="connsiteX10" fmla="*/ 10531011 w 10531011"/>
              <a:gd name="connsiteY10" fmla="*/ 2046613 h 7376845"/>
              <a:gd name="connsiteX11" fmla="*/ 10225008 w 10531011"/>
              <a:gd name="connsiteY11" fmla="*/ 2309809 h 7376845"/>
              <a:gd name="connsiteX12" fmla="*/ 3816884 w 10531011"/>
              <a:gd name="connsiteY12" fmla="*/ 5136539 h 7376845"/>
              <a:gd name="connsiteX13" fmla="*/ 3800975 w 10531011"/>
              <a:gd name="connsiteY13" fmla="*/ 5138901 h 7376845"/>
              <a:gd name="connsiteX14" fmla="*/ 3800975 w 10531011"/>
              <a:gd name="connsiteY14" fmla="*/ 5138994 h 7376845"/>
              <a:gd name="connsiteX15" fmla="*/ 4375711 w 10531011"/>
              <a:gd name="connsiteY15" fmla="*/ 5136466 h 7376845"/>
              <a:gd name="connsiteX16" fmla="*/ 10065966 w 10531011"/>
              <a:gd name="connsiteY16" fmla="*/ 3848320 h 7376845"/>
              <a:gd name="connsiteX17" fmla="*/ 10531011 w 10531011"/>
              <a:gd name="connsiteY17" fmla="*/ 3629797 h 7376845"/>
              <a:gd name="connsiteX18" fmla="*/ 10531011 w 10531011"/>
              <a:gd name="connsiteY18" fmla="*/ 4939674 h 7376845"/>
              <a:gd name="connsiteX19" fmla="*/ 10212030 w 10531011"/>
              <a:gd name="connsiteY19" fmla="*/ 5131004 h 7376845"/>
              <a:gd name="connsiteX20" fmla="*/ 6162980 w 10531011"/>
              <a:gd name="connsiteY20" fmla="*/ 7071645 h 7376845"/>
              <a:gd name="connsiteX21" fmla="*/ 5975322 w 10531011"/>
              <a:gd name="connsiteY21" fmla="*/ 7130905 h 7376845"/>
              <a:gd name="connsiteX22" fmla="*/ 4142916 w 10531011"/>
              <a:gd name="connsiteY22" fmla="*/ 7130905 h 7376845"/>
              <a:gd name="connsiteX23" fmla="*/ 3353962 w 10531011"/>
              <a:gd name="connsiteY23" fmla="*/ 7130905 h 7376845"/>
              <a:gd name="connsiteX24" fmla="*/ 3353963 w 10531011"/>
              <a:gd name="connsiteY24" fmla="*/ 7130904 h 7376845"/>
              <a:gd name="connsiteX25" fmla="*/ 1387011 w 10531011"/>
              <a:gd name="connsiteY25" fmla="*/ 7130904 h 7376845"/>
              <a:gd name="connsiteX26" fmla="*/ 0 w 10531011"/>
              <a:gd name="connsiteY26" fmla="*/ 0 h 7376845"/>
              <a:gd name="connsiteX27" fmla="*/ 1387011 w 10531011"/>
              <a:gd name="connsiteY27" fmla="*/ 0 h 7376845"/>
              <a:gd name="connsiteX28" fmla="*/ 1387011 w 10531011"/>
              <a:gd name="connsiteY28" fmla="*/ 267125 h 7376845"/>
              <a:gd name="connsiteX29" fmla="*/ 1202076 w 10531011"/>
              <a:gd name="connsiteY29" fmla="*/ 267125 h 7376845"/>
              <a:gd name="connsiteX30" fmla="*/ 1202076 w 10531011"/>
              <a:gd name="connsiteY30" fmla="*/ 7130904 h 7376845"/>
              <a:gd name="connsiteX31" fmla="*/ 1387011 w 10531011"/>
              <a:gd name="connsiteY31" fmla="*/ 7130904 h 7376845"/>
              <a:gd name="connsiteX32" fmla="*/ 1387011 w 10531011"/>
              <a:gd name="connsiteY32" fmla="*/ 7376845 h 7376845"/>
              <a:gd name="connsiteX33" fmla="*/ 0 w 10531011"/>
              <a:gd name="connsiteY33" fmla="*/ 7376845 h 737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31011" h="7376845">
                <a:moveTo>
                  <a:pt x="10531011" y="6030637"/>
                </a:moveTo>
                <a:lnTo>
                  <a:pt x="10531011" y="7130905"/>
                </a:lnTo>
                <a:lnTo>
                  <a:pt x="8972504" y="7130905"/>
                </a:lnTo>
                <a:lnTo>
                  <a:pt x="9302956" y="6918252"/>
                </a:lnTo>
                <a:cubicBezTo>
                  <a:pt x="9621112" y="6708141"/>
                  <a:pt x="9919138" y="6497274"/>
                  <a:pt x="10197632" y="6288331"/>
                </a:cubicBezTo>
                <a:close/>
                <a:moveTo>
                  <a:pt x="3800975" y="5141697"/>
                </a:moveTo>
                <a:lnTo>
                  <a:pt x="3800975" y="5142323"/>
                </a:lnTo>
                <a:lnTo>
                  <a:pt x="3801200" y="5142641"/>
                </a:lnTo>
                <a:close/>
                <a:moveTo>
                  <a:pt x="1387011" y="267125"/>
                </a:moveTo>
                <a:lnTo>
                  <a:pt x="10531011" y="267125"/>
                </a:lnTo>
                <a:lnTo>
                  <a:pt x="10531011" y="2046613"/>
                </a:lnTo>
                <a:lnTo>
                  <a:pt x="10225008" y="2309809"/>
                </a:lnTo>
                <a:cubicBezTo>
                  <a:pt x="7530791" y="4535929"/>
                  <a:pt x="4084098" y="5095899"/>
                  <a:pt x="3816884" y="5136539"/>
                </a:cubicBezTo>
                <a:lnTo>
                  <a:pt x="3800975" y="5138901"/>
                </a:lnTo>
                <a:lnTo>
                  <a:pt x="3800975" y="5138994"/>
                </a:lnTo>
                <a:lnTo>
                  <a:pt x="4375711" y="5136466"/>
                </a:lnTo>
                <a:cubicBezTo>
                  <a:pt x="6349952" y="5089333"/>
                  <a:pt x="8283223" y="4647137"/>
                  <a:pt x="10065966" y="3848320"/>
                </a:cubicBezTo>
                <a:lnTo>
                  <a:pt x="10531011" y="3629797"/>
                </a:lnTo>
                <a:lnTo>
                  <a:pt x="10531011" y="4939674"/>
                </a:lnTo>
                <a:lnTo>
                  <a:pt x="10212030" y="5131004"/>
                </a:lnTo>
                <a:cubicBezTo>
                  <a:pt x="8929501" y="5887348"/>
                  <a:pt x="7484406" y="6632556"/>
                  <a:pt x="6162980" y="7071645"/>
                </a:cubicBezTo>
                <a:lnTo>
                  <a:pt x="5975322" y="7130905"/>
                </a:lnTo>
                <a:lnTo>
                  <a:pt x="4142916" y="7130905"/>
                </a:lnTo>
                <a:lnTo>
                  <a:pt x="3353962" y="7130905"/>
                </a:lnTo>
                <a:lnTo>
                  <a:pt x="3353963" y="7130904"/>
                </a:lnTo>
                <a:lnTo>
                  <a:pt x="1387011" y="7130904"/>
                </a:lnTo>
                <a:close/>
                <a:moveTo>
                  <a:pt x="0" y="0"/>
                </a:moveTo>
                <a:lnTo>
                  <a:pt x="1387011" y="0"/>
                </a:lnTo>
                <a:lnTo>
                  <a:pt x="1387011" y="267125"/>
                </a:lnTo>
                <a:lnTo>
                  <a:pt x="1202076" y="267125"/>
                </a:lnTo>
                <a:lnTo>
                  <a:pt x="1202076" y="7130904"/>
                </a:lnTo>
                <a:lnTo>
                  <a:pt x="1387011" y="7130904"/>
                </a:lnTo>
                <a:lnTo>
                  <a:pt x="1387011" y="7376845"/>
                </a:lnTo>
                <a:lnTo>
                  <a:pt x="0" y="7376845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7D5F191-8CD9-FFB3-0EBD-E3F79B79D7B8}"/>
              </a:ext>
            </a:extLst>
          </p:cNvPr>
          <p:cNvSpPr/>
          <p:nvPr userDrawn="1"/>
        </p:nvSpPr>
        <p:spPr>
          <a:xfrm>
            <a:off x="0" y="0"/>
            <a:ext cx="9155954" cy="6858000"/>
          </a:xfrm>
          <a:custGeom>
            <a:avLst/>
            <a:gdLst>
              <a:gd name="connsiteX0" fmla="*/ 9155954 w 9155954"/>
              <a:gd name="connsiteY0" fmla="*/ 5751288 h 6858000"/>
              <a:gd name="connsiteX1" fmla="*/ 9155954 w 9155954"/>
              <a:gd name="connsiteY1" fmla="*/ 6858000 h 6858000"/>
              <a:gd name="connsiteX2" fmla="*/ 7589225 w 9155954"/>
              <a:gd name="connsiteY2" fmla="*/ 6858000 h 6858000"/>
              <a:gd name="connsiteX3" fmla="*/ 7919398 w 9155954"/>
              <a:gd name="connsiteY3" fmla="*/ 6645526 h 6858000"/>
              <a:gd name="connsiteX4" fmla="*/ 8813321 w 9155954"/>
              <a:gd name="connsiteY4" fmla="*/ 6016135 h 6858000"/>
              <a:gd name="connsiteX5" fmla="*/ 2422050 w 9155954"/>
              <a:gd name="connsiteY5" fmla="*/ 4870467 h 6858000"/>
              <a:gd name="connsiteX6" fmla="*/ 2422050 w 9155954"/>
              <a:gd name="connsiteY6" fmla="*/ 4871092 h 6858000"/>
              <a:gd name="connsiteX7" fmla="*/ 2422275 w 9155954"/>
              <a:gd name="connsiteY7" fmla="*/ 4871410 h 6858000"/>
              <a:gd name="connsiteX8" fmla="*/ 0 w 9155954"/>
              <a:gd name="connsiteY8" fmla="*/ 0 h 6858000"/>
              <a:gd name="connsiteX9" fmla="*/ 9155954 w 9155954"/>
              <a:gd name="connsiteY9" fmla="*/ 0 h 6858000"/>
              <a:gd name="connsiteX10" fmla="*/ 9155954 w 9155954"/>
              <a:gd name="connsiteY10" fmla="*/ 1769181 h 6858000"/>
              <a:gd name="connsiteX11" fmla="*/ 9147723 w 9155954"/>
              <a:gd name="connsiteY11" fmla="*/ 1776868 h 6858000"/>
              <a:gd name="connsiteX12" fmla="*/ 2437946 w 9155954"/>
              <a:gd name="connsiteY12" fmla="*/ 4865313 h 6858000"/>
              <a:gd name="connsiteX13" fmla="*/ 2422050 w 9155954"/>
              <a:gd name="connsiteY13" fmla="*/ 4867673 h 6858000"/>
              <a:gd name="connsiteX14" fmla="*/ 2422050 w 9155954"/>
              <a:gd name="connsiteY14" fmla="*/ 4867766 h 6858000"/>
              <a:gd name="connsiteX15" fmla="*/ 2996302 w 9155954"/>
              <a:gd name="connsiteY15" fmla="*/ 4865240 h 6858000"/>
              <a:gd name="connsiteX16" fmla="*/ 8681765 w 9155954"/>
              <a:gd name="connsiteY16" fmla="*/ 3578179 h 6858000"/>
              <a:gd name="connsiteX17" fmla="*/ 9155954 w 9155954"/>
              <a:gd name="connsiteY17" fmla="*/ 3355360 h 6858000"/>
              <a:gd name="connsiteX18" fmla="*/ 9155954 w 9155954"/>
              <a:gd name="connsiteY18" fmla="*/ 4662895 h 6858000"/>
              <a:gd name="connsiteX19" fmla="*/ 8827707 w 9155954"/>
              <a:gd name="connsiteY19" fmla="*/ 4859783 h 6858000"/>
              <a:gd name="connsiteX20" fmla="*/ 4782066 w 9155954"/>
              <a:gd name="connsiteY20" fmla="*/ 6798790 h 6858000"/>
              <a:gd name="connsiteX21" fmla="*/ 4594566 w 9155954"/>
              <a:gd name="connsiteY21" fmla="*/ 6858000 h 6858000"/>
              <a:gd name="connsiteX22" fmla="*/ 2763703 w 9155954"/>
              <a:gd name="connsiteY22" fmla="*/ 6858000 h 6858000"/>
              <a:gd name="connsiteX23" fmla="*/ 1975414 w 9155954"/>
              <a:gd name="connsiteY23" fmla="*/ 6858000 h 6858000"/>
              <a:gd name="connsiteX24" fmla="*/ 1975415 w 9155954"/>
              <a:gd name="connsiteY24" fmla="*/ 6857999 h 6858000"/>
              <a:gd name="connsiteX25" fmla="*/ 0 w 9155954"/>
              <a:gd name="connsiteY25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55954" h="6858000">
                <a:moveTo>
                  <a:pt x="9155954" y="5751288"/>
                </a:moveTo>
                <a:lnTo>
                  <a:pt x="9155954" y="6858000"/>
                </a:lnTo>
                <a:lnTo>
                  <a:pt x="7589225" y="6858000"/>
                </a:lnTo>
                <a:lnTo>
                  <a:pt x="7919398" y="6645526"/>
                </a:lnTo>
                <a:cubicBezTo>
                  <a:pt x="8237286" y="6435592"/>
                  <a:pt x="8535061" y="6224902"/>
                  <a:pt x="8813321" y="6016135"/>
                </a:cubicBezTo>
                <a:close/>
                <a:moveTo>
                  <a:pt x="2422050" y="4870467"/>
                </a:moveTo>
                <a:lnTo>
                  <a:pt x="2422050" y="4871092"/>
                </a:lnTo>
                <a:lnTo>
                  <a:pt x="2422275" y="4871410"/>
                </a:lnTo>
                <a:close/>
                <a:moveTo>
                  <a:pt x="0" y="0"/>
                </a:moveTo>
                <a:lnTo>
                  <a:pt x="9155954" y="0"/>
                </a:lnTo>
                <a:lnTo>
                  <a:pt x="9155954" y="1769181"/>
                </a:lnTo>
                <a:lnTo>
                  <a:pt x="9147723" y="1776868"/>
                </a:lnTo>
                <a:cubicBezTo>
                  <a:pt x="6418332" y="4221403"/>
                  <a:pt x="2715203" y="4823145"/>
                  <a:pt x="2437946" y="4865313"/>
                </a:cubicBezTo>
                <a:lnTo>
                  <a:pt x="2422050" y="4867673"/>
                </a:lnTo>
                <a:lnTo>
                  <a:pt x="2422050" y="4867766"/>
                </a:lnTo>
                <a:lnTo>
                  <a:pt x="2996302" y="4865240"/>
                </a:lnTo>
                <a:cubicBezTo>
                  <a:pt x="4968881" y="4818147"/>
                  <a:pt x="6900524" y="4376323"/>
                  <a:pt x="8681765" y="3578179"/>
                </a:cubicBezTo>
                <a:lnTo>
                  <a:pt x="9155954" y="3355360"/>
                </a:lnTo>
                <a:lnTo>
                  <a:pt x="9155954" y="4662895"/>
                </a:lnTo>
                <a:lnTo>
                  <a:pt x="8827707" y="4859783"/>
                </a:lnTo>
                <a:cubicBezTo>
                  <a:pt x="7546257" y="5615490"/>
                  <a:pt x="6102380" y="6360070"/>
                  <a:pt x="4782066" y="6798790"/>
                </a:cubicBezTo>
                <a:lnTo>
                  <a:pt x="4594566" y="6858000"/>
                </a:lnTo>
                <a:lnTo>
                  <a:pt x="2763703" y="6858000"/>
                </a:lnTo>
                <a:lnTo>
                  <a:pt x="1975414" y="6858000"/>
                </a:lnTo>
                <a:lnTo>
                  <a:pt x="197541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4774" y="4911047"/>
            <a:ext cx="5530332" cy="112063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Graphic 11" descr="SDGE LOGO">
            <a:extLst>
              <a:ext uri="{FF2B5EF4-FFF2-40B4-BE49-F238E27FC236}">
                <a16:creationId xmlns:a16="http://schemas.microsoft.com/office/drawing/2014/main" id="{92317802-8B58-2916-878F-9148CEE686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118" y="698520"/>
            <a:ext cx="1492637" cy="3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3681 1.48148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21" y="365127"/>
            <a:ext cx="8084029" cy="443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9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947" y="365127"/>
            <a:ext cx="8075403" cy="443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253330"/>
            <a:ext cx="8075403" cy="4743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−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►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21" y="365127"/>
            <a:ext cx="8084029" cy="443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1" y="1608332"/>
            <a:ext cx="8084029" cy="4388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−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►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065145-8D35-087B-1D33-AD5680E3B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321" y="809625"/>
            <a:ext cx="8084029" cy="354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sub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9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Op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947" y="365127"/>
            <a:ext cx="8075403" cy="443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253330"/>
            <a:ext cx="5408763" cy="4743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−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►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EFA17-D1C4-9057-8386-FCF617E75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2476" y="1252539"/>
            <a:ext cx="2222874" cy="4743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Op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947" y="365127"/>
            <a:ext cx="8075403" cy="443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253331"/>
            <a:ext cx="8075403" cy="21756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−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►"/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EFA17-D1C4-9057-8386-FCF617E75E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9947" y="3873439"/>
            <a:ext cx="8075403" cy="21221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1A8220-0916-F3AB-9824-2C47C5B89B53}"/>
              </a:ext>
            </a:extLst>
          </p:cNvPr>
          <p:cNvSpPr/>
          <p:nvPr userDrawn="1"/>
        </p:nvSpPr>
        <p:spPr>
          <a:xfrm>
            <a:off x="439947" y="1253331"/>
            <a:ext cx="2425102" cy="4742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13203-770B-FACF-0A6A-86BE352950B6}"/>
              </a:ext>
            </a:extLst>
          </p:cNvPr>
          <p:cNvSpPr/>
          <p:nvPr userDrawn="1"/>
        </p:nvSpPr>
        <p:spPr>
          <a:xfrm>
            <a:off x="6103728" y="1253331"/>
            <a:ext cx="2425102" cy="4742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7D81E-3AF7-36D3-A67A-137BA68AF5AA}"/>
              </a:ext>
            </a:extLst>
          </p:cNvPr>
          <p:cNvSpPr/>
          <p:nvPr userDrawn="1"/>
        </p:nvSpPr>
        <p:spPr>
          <a:xfrm>
            <a:off x="3271837" y="1253331"/>
            <a:ext cx="2425102" cy="4742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947" y="365127"/>
            <a:ext cx="8075403" cy="4437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573" y="1854680"/>
            <a:ext cx="2416476" cy="4140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►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C0EA93-8333-7975-D253-85EE1C10E5F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73723" y="1854680"/>
            <a:ext cx="2416476" cy="4140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►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667666-D8AF-6E0D-BFED-68782303B21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988" y="1854680"/>
            <a:ext cx="2416476" cy="4140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►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BF70739-4C45-6036-5D01-9E489F4EDD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573" y="1253331"/>
            <a:ext cx="2416476" cy="354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dirty="0"/>
              <a:t>Click to edit title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6CFEDFF-79C5-2D78-ABF2-5C79CD0257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3723" y="1253331"/>
            <a:ext cx="2416476" cy="354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dirty="0"/>
              <a:t>Click to edit title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174EF35-F87E-4E4C-61C7-17578967D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988" y="1253331"/>
            <a:ext cx="2416476" cy="354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dirty="0"/>
              <a:t>Click to edit title text</a:t>
            </a:r>
          </a:p>
        </p:txBody>
      </p:sp>
    </p:spTree>
    <p:extLst>
      <p:ext uri="{BB962C8B-B14F-4D97-AF65-F5344CB8AC3E}">
        <p14:creationId xmlns:p14="http://schemas.microsoft.com/office/powerpoint/2010/main" val="18914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9A96E4-FC57-457C-09F7-D5E875B95068}"/>
              </a:ext>
            </a:extLst>
          </p:cNvPr>
          <p:cNvSpPr txBox="1"/>
          <p:nvPr userDrawn="1"/>
        </p:nvSpPr>
        <p:spPr>
          <a:xfrm>
            <a:off x="8551069" y="6324442"/>
            <a:ext cx="441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D9674F-2C93-43A2-BE18-1C38B6129059}" type="slidenum">
              <a:rPr lang="en-US" sz="11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‹#›</a:t>
            </a:fld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 hidden="1">
            <a:extLst>
              <a:ext uri="{FF2B5EF4-FFF2-40B4-BE49-F238E27FC236}">
                <a16:creationId xmlns:a16="http://schemas.microsoft.com/office/drawing/2014/main" id="{37FC2B96-F52F-53F7-5D27-50554BCCBA43}"/>
              </a:ext>
            </a:extLst>
          </p:cNvPr>
          <p:cNvGrpSpPr/>
          <p:nvPr userDrawn="1"/>
        </p:nvGrpSpPr>
        <p:grpSpPr>
          <a:xfrm>
            <a:off x="2423228" y="-1711511"/>
            <a:ext cx="1122793" cy="1498093"/>
            <a:chOff x="6307545" y="3336739"/>
            <a:chExt cx="1497057" cy="149809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2209DD-A356-6F7D-A980-D46379781E68}"/>
                </a:ext>
              </a:extLst>
            </p:cNvPr>
            <p:cNvSpPr/>
            <p:nvPr userDrawn="1"/>
          </p:nvSpPr>
          <p:spPr>
            <a:xfrm>
              <a:off x="6325429" y="3755233"/>
              <a:ext cx="1455904" cy="787291"/>
            </a:xfrm>
            <a:custGeom>
              <a:avLst/>
              <a:gdLst>
                <a:gd name="connsiteX0" fmla="*/ 1403066 w 1455904"/>
                <a:gd name="connsiteY0" fmla="*/ -381 h 787291"/>
                <a:gd name="connsiteX1" fmla="*/ -94 w 1455904"/>
                <a:gd name="connsiteY1" fmla="*/ 491384 h 787291"/>
                <a:gd name="connsiteX2" fmla="*/ 137197 w 1455904"/>
                <a:gd name="connsiteY2" fmla="*/ 786911 h 787291"/>
                <a:gd name="connsiteX3" fmla="*/ 1455810 w 1455904"/>
                <a:gd name="connsiteY3" fmla="*/ 141565 h 787291"/>
                <a:gd name="connsiteX4" fmla="*/ 1403066 w 1455904"/>
                <a:gd name="connsiteY4" fmla="*/ -381 h 78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904" h="787291">
                  <a:moveTo>
                    <a:pt x="1403066" y="-381"/>
                  </a:moveTo>
                  <a:cubicBezTo>
                    <a:pt x="1008490" y="324775"/>
                    <a:pt x="511140" y="499065"/>
                    <a:pt x="-94" y="491384"/>
                  </a:cubicBezTo>
                  <a:cubicBezTo>
                    <a:pt x="22454" y="599123"/>
                    <a:pt x="69420" y="700192"/>
                    <a:pt x="137197" y="786911"/>
                  </a:cubicBezTo>
                  <a:cubicBezTo>
                    <a:pt x="560704" y="758209"/>
                    <a:pt x="1233197" y="303677"/>
                    <a:pt x="1455810" y="141565"/>
                  </a:cubicBezTo>
                  <a:cubicBezTo>
                    <a:pt x="1442624" y="92699"/>
                    <a:pt x="1425016" y="45229"/>
                    <a:pt x="1403066" y="-381"/>
                  </a:cubicBezTo>
                  <a:close/>
                </a:path>
              </a:pathLst>
            </a:custGeom>
            <a:solidFill>
              <a:srgbClr val="58B947"/>
            </a:solidFill>
            <a:ln w="2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C5F68D-9419-6F12-7DF2-ED3F1D651C98}"/>
                </a:ext>
              </a:extLst>
            </p:cNvPr>
            <p:cNvSpPr/>
            <p:nvPr userDrawn="1"/>
          </p:nvSpPr>
          <p:spPr>
            <a:xfrm>
              <a:off x="6672146" y="3897179"/>
              <a:ext cx="1132456" cy="937653"/>
            </a:xfrm>
            <a:custGeom>
              <a:avLst/>
              <a:gdLst>
                <a:gd name="connsiteX0" fmla="*/ 1109093 w 1132456"/>
                <a:gd name="connsiteY0" fmla="*/ -381 h 937653"/>
                <a:gd name="connsiteX1" fmla="*/ -94 w 1132456"/>
                <a:gd name="connsiteY1" fmla="*/ 831121 h 937653"/>
                <a:gd name="connsiteX2" fmla="*/ 354380 w 1132456"/>
                <a:gd name="connsiteY2" fmla="*/ 936609 h 937653"/>
                <a:gd name="connsiteX3" fmla="*/ 809690 w 1132456"/>
                <a:gd name="connsiteY3" fmla="*/ 805523 h 937653"/>
                <a:gd name="connsiteX4" fmla="*/ 1075740 w 1132456"/>
                <a:gd name="connsiteY4" fmla="*/ 471993 h 937653"/>
                <a:gd name="connsiteX5" fmla="*/ 1132363 w 1132456"/>
                <a:gd name="connsiteY5" fmla="*/ 185776 h 937653"/>
                <a:gd name="connsiteX6" fmla="*/ 1109093 w 1132456"/>
                <a:gd name="connsiteY6" fmla="*/ -381 h 9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2456" h="937653">
                  <a:moveTo>
                    <a:pt x="1109093" y="-381"/>
                  </a:moveTo>
                  <a:cubicBezTo>
                    <a:pt x="1109093" y="-381"/>
                    <a:pt x="791850" y="511552"/>
                    <a:pt x="-94" y="831121"/>
                  </a:cubicBezTo>
                  <a:cubicBezTo>
                    <a:pt x="107179" y="895888"/>
                    <a:pt x="229190" y="932187"/>
                    <a:pt x="354380" y="936609"/>
                  </a:cubicBezTo>
                  <a:cubicBezTo>
                    <a:pt x="516337" y="943436"/>
                    <a:pt x="676122" y="897438"/>
                    <a:pt x="809690" y="805523"/>
                  </a:cubicBezTo>
                  <a:cubicBezTo>
                    <a:pt x="928210" y="721832"/>
                    <a:pt x="1020513" y="606182"/>
                    <a:pt x="1075740" y="471993"/>
                  </a:cubicBezTo>
                  <a:cubicBezTo>
                    <a:pt x="1112273" y="380930"/>
                    <a:pt x="1131509" y="283897"/>
                    <a:pt x="1132363" y="185776"/>
                  </a:cubicBezTo>
                  <a:cubicBezTo>
                    <a:pt x="1132130" y="123026"/>
                    <a:pt x="1124373" y="60508"/>
                    <a:pt x="1109093" y="-381"/>
                  </a:cubicBezTo>
                  <a:close/>
                </a:path>
              </a:pathLst>
            </a:custGeom>
            <a:solidFill>
              <a:srgbClr val="14327D"/>
            </a:solidFill>
            <a:ln w="2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726DF8-06A7-3CB4-4208-845762936A73}"/>
                </a:ext>
              </a:extLst>
            </p:cNvPr>
            <p:cNvSpPr/>
            <p:nvPr userDrawn="1"/>
          </p:nvSpPr>
          <p:spPr>
            <a:xfrm>
              <a:off x="6307545" y="3336739"/>
              <a:ext cx="1235661" cy="910258"/>
            </a:xfrm>
            <a:custGeom>
              <a:avLst/>
              <a:gdLst>
                <a:gd name="connsiteX0" fmla="*/ 1235568 w 1235661"/>
                <a:gd name="connsiteY0" fmla="*/ 180763 h 910258"/>
                <a:gd name="connsiteX1" fmla="*/ 181049 w 1235661"/>
                <a:gd name="connsiteY1" fmla="*/ 259415 h 910258"/>
                <a:gd name="connsiteX2" fmla="*/ 17789 w 1235661"/>
                <a:gd name="connsiteY2" fmla="*/ 909878 h 910258"/>
                <a:gd name="connsiteX3" fmla="*/ 1235568 w 1235661"/>
                <a:gd name="connsiteY3" fmla="*/ 180763 h 91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661" h="910258">
                  <a:moveTo>
                    <a:pt x="1235568" y="180763"/>
                  </a:moveTo>
                  <a:cubicBezTo>
                    <a:pt x="922668" y="-88700"/>
                    <a:pt x="450519" y="-53484"/>
                    <a:pt x="181049" y="259415"/>
                  </a:cubicBezTo>
                  <a:cubicBezTo>
                    <a:pt x="27004" y="438359"/>
                    <a:pt x="-33521" y="679432"/>
                    <a:pt x="17789" y="909878"/>
                  </a:cubicBezTo>
                  <a:cubicBezTo>
                    <a:pt x="17789" y="909878"/>
                    <a:pt x="853945" y="791979"/>
                    <a:pt x="1235568" y="180763"/>
                  </a:cubicBezTo>
                  <a:close/>
                </a:path>
              </a:pathLst>
            </a:custGeom>
            <a:solidFill>
              <a:srgbClr val="FCD404"/>
            </a:solidFill>
            <a:ln w="2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E3D14-E1C0-0C4A-B548-D96498739963}"/>
              </a:ext>
            </a:extLst>
          </p:cNvPr>
          <p:cNvSpPr/>
          <p:nvPr userDrawn="1"/>
        </p:nvSpPr>
        <p:spPr>
          <a:xfrm rot="16200000">
            <a:off x="4008041" y="2324142"/>
            <a:ext cx="526210" cy="8542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9D1F89-38B5-87FA-8F33-517C817B6E0D}"/>
              </a:ext>
            </a:extLst>
          </p:cNvPr>
          <p:cNvCxnSpPr>
            <a:cxnSpLocks/>
          </p:cNvCxnSpPr>
          <p:nvPr userDrawn="1"/>
        </p:nvCxnSpPr>
        <p:spPr>
          <a:xfrm>
            <a:off x="8539983" y="6332183"/>
            <a:ext cx="0" cy="52889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 descr="three dashed lines blue, green, and yellow">
            <a:extLst>
              <a:ext uri="{FF2B5EF4-FFF2-40B4-BE49-F238E27FC236}">
                <a16:creationId xmlns:a16="http://schemas.microsoft.com/office/drawing/2014/main" id="{2B51F613-1CD6-87B1-2236-E3208BFD9212}"/>
              </a:ext>
            </a:extLst>
          </p:cNvPr>
          <p:cNvGrpSpPr/>
          <p:nvPr userDrawn="1"/>
        </p:nvGrpSpPr>
        <p:grpSpPr>
          <a:xfrm>
            <a:off x="5946102" y="812055"/>
            <a:ext cx="3180646" cy="0"/>
            <a:chOff x="8987287" y="812055"/>
            <a:chExt cx="3180646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287C6A4-80AA-300C-50E1-A7810FBB464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229975" y="812055"/>
              <a:ext cx="847006" cy="0"/>
            </a:xfrm>
            <a:prstGeom prst="line">
              <a:avLst/>
            </a:prstGeom>
            <a:ln w="47625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7FBD2F7-0FB6-93A2-38F4-32F215DDEFF3}"/>
                </a:ext>
              </a:extLst>
            </p:cNvPr>
            <p:cNvCxnSpPr/>
            <p:nvPr userDrawn="1"/>
          </p:nvCxnSpPr>
          <p:spPr>
            <a:xfrm flipH="1">
              <a:off x="10108631" y="812055"/>
              <a:ext cx="990600" cy="0"/>
            </a:xfrm>
            <a:prstGeom prst="line">
              <a:avLst/>
            </a:prstGeom>
            <a:ln w="4762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EE64DE-3E45-629D-61C9-0EA836695BD7}"/>
                </a:ext>
              </a:extLst>
            </p:cNvPr>
            <p:cNvCxnSpPr/>
            <p:nvPr userDrawn="1"/>
          </p:nvCxnSpPr>
          <p:spPr>
            <a:xfrm flipH="1">
              <a:off x="8987287" y="812055"/>
              <a:ext cx="990600" cy="0"/>
            </a:xfrm>
            <a:prstGeom prst="line">
              <a:avLst/>
            </a:prstGeom>
            <a:ln w="47625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4D25D1-018E-2AEB-4112-D508816CEC2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320927" y="812055"/>
              <a:ext cx="847006" cy="0"/>
            </a:xfrm>
            <a:prstGeom prst="line">
              <a:avLst/>
            </a:prstGeom>
            <a:ln w="47625" cap="sq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SDGE LOGO">
            <a:extLst>
              <a:ext uri="{FF2B5EF4-FFF2-40B4-BE49-F238E27FC236}">
                <a16:creationId xmlns:a16="http://schemas.microsoft.com/office/drawing/2014/main" id="{B37B2388-48A4-FFF1-AD61-BEDC7613B4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8245" y="6435299"/>
            <a:ext cx="1139757" cy="3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9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3" r:id="rId2"/>
    <p:sldLayoutId id="2147483674" r:id="rId3"/>
    <p:sldLayoutId id="214748367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6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Eisele@sdgecontractor.com" TargetMode="External"/><Relationship Id="rId5" Type="http://schemas.openxmlformats.org/officeDocument/2006/relationships/hyperlink" Target="mailto:LHRios@sdge.com" TargetMode="External"/><Relationship Id="rId4" Type="http://schemas.openxmlformats.org/officeDocument/2006/relationships/hyperlink" Target="mailto:EBrungar@sdg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ge.com/business/electric-vehicles/TEAS/teas-interest-for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0E16-43D1-57DB-86DC-06942999E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457" y="3264196"/>
            <a:ext cx="6077241" cy="840222"/>
          </a:xfrm>
        </p:spPr>
        <p:txBody>
          <a:bodyPr/>
          <a:lstStyle/>
          <a:p>
            <a:r>
              <a:rPr lang="en-US" sz="2800" dirty="0"/>
              <a:t>TEAS</a:t>
            </a:r>
            <a:br>
              <a:rPr lang="en-US" sz="1800" dirty="0"/>
            </a:br>
            <a:r>
              <a:rPr lang="en-US" dirty="0"/>
              <a:t>Transportation Electrification Advisory Services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D0D55-EF95-2355-EFCE-3BF964AF75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41089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E7C853-C97A-4E46-BB10-ABDD02031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" y="85725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B2F8EF-0243-4EA9-83D5-B260144C7D32}"/>
              </a:ext>
            </a:extLst>
          </p:cNvPr>
          <p:cNvSpPr/>
          <p:nvPr/>
        </p:nvSpPr>
        <p:spPr>
          <a:xfrm>
            <a:off x="0" y="857250"/>
            <a:ext cx="9144000" cy="524637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BC3CF7-268E-40A1-87C8-208F565C5A1A}"/>
              </a:ext>
            </a:extLst>
          </p:cNvPr>
          <p:cNvSpPr/>
          <p:nvPr/>
        </p:nvSpPr>
        <p:spPr>
          <a:xfrm>
            <a:off x="0" y="857250"/>
            <a:ext cx="9141714" cy="205740"/>
          </a:xfrm>
          <a:prstGeom prst="rect">
            <a:avLst/>
          </a:prstGeom>
          <a:solidFill>
            <a:srgbClr val="56BA4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7122B6-DA8E-4396-B5FE-2EB7E14C52EF}"/>
              </a:ext>
            </a:extLst>
          </p:cNvPr>
          <p:cNvSpPr/>
          <p:nvPr/>
        </p:nvSpPr>
        <p:spPr>
          <a:xfrm>
            <a:off x="-2286" y="2705410"/>
            <a:ext cx="7383206" cy="891540"/>
          </a:xfrm>
          <a:prstGeom prst="rect">
            <a:avLst/>
          </a:prstGeom>
          <a:solidFill>
            <a:srgbClr val="56BA48">
              <a:alpha val="7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EEC07-EC97-4520-A497-E8462D5862D5}"/>
              </a:ext>
            </a:extLst>
          </p:cNvPr>
          <p:cNvSpPr/>
          <p:nvPr/>
        </p:nvSpPr>
        <p:spPr>
          <a:xfrm>
            <a:off x="2410780" y="2743791"/>
            <a:ext cx="5332451" cy="1177245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prstClr val="white"/>
                </a:solidFill>
                <a:latin typeface="Arial"/>
                <a:cs typeface="Arial"/>
              </a:rPr>
              <a:t> Transportation Electrification Advisory Services</a:t>
            </a:r>
          </a:p>
          <a:p>
            <a:pPr algn="ctr" defTabSz="68580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51095B-B85A-4CA6-B39C-52D39039C5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637" y="2806831"/>
            <a:ext cx="2348588" cy="685800"/>
          </a:xfrm>
          <a:prstGeom prst="rect">
            <a:avLst/>
          </a:prstGeom>
        </p:spPr>
      </p:pic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D383FF16-9BC6-8195-7EC5-B006317B41DE}"/>
              </a:ext>
            </a:extLst>
          </p:cNvPr>
          <p:cNvSpPr/>
          <p:nvPr/>
        </p:nvSpPr>
        <p:spPr>
          <a:xfrm rot="5400000" flipH="1">
            <a:off x="623989" y="3852964"/>
            <a:ext cx="1279130" cy="2559241"/>
          </a:xfrm>
          <a:prstGeom prst="round2SameRect">
            <a:avLst/>
          </a:prstGeom>
          <a:solidFill>
            <a:srgbClr val="56BA48">
              <a:alpha val="7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F1900AF-3958-90AD-CB16-D9451FA2CA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8734" y="4493020"/>
            <a:ext cx="3658743" cy="10976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791E41-BE14-E720-5CBF-C94125EE9395}"/>
              </a:ext>
            </a:extLst>
          </p:cNvPr>
          <p:cNvSpPr/>
          <p:nvPr/>
        </p:nvSpPr>
        <p:spPr>
          <a:xfrm>
            <a:off x="0" y="5502060"/>
            <a:ext cx="2286000" cy="102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0060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various images of cars&#10;&#10;Description automatically generated">
            <a:extLst>
              <a:ext uri="{FF2B5EF4-FFF2-40B4-BE49-F238E27FC236}">
                <a16:creationId xmlns:a16="http://schemas.microsoft.com/office/drawing/2014/main" id="{CB972EBE-791B-D55E-E66E-42027759C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48" y="0"/>
            <a:ext cx="8063178" cy="6310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D2C9C2-1D36-3C84-7C16-79ABB978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3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Transportation Electrification Advisory Services (TEAS)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656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40D26-4B3E-C5E4-D448-79126AD38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F2E1D-49B6-279E-5E39-E7A5AECCD03E}"/>
              </a:ext>
            </a:extLst>
          </p:cNvPr>
          <p:cNvSpPr txBox="1"/>
          <p:nvPr/>
        </p:nvSpPr>
        <p:spPr>
          <a:xfrm>
            <a:off x="856625" y="2462834"/>
            <a:ext cx="73729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Eva Brungardt |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Lead TEAS Advisor</a:t>
            </a:r>
          </a:p>
          <a:p>
            <a:pPr>
              <a:spcAft>
                <a:spcPts val="1200"/>
              </a:spcAft>
              <a:defRPr/>
            </a:pPr>
            <a:r>
              <a:rPr lang="en-US" sz="1400" dirty="0">
                <a:solidFill>
                  <a:srgbClr val="001689"/>
                </a:solidFill>
                <a:latin typeface="Arial"/>
                <a:ea typeface="Calibri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EBrungar@sdge.com</a:t>
            </a:r>
            <a:endParaRPr lang="en-US" sz="1400" dirty="0">
              <a:solidFill>
                <a:srgbClr val="001689"/>
              </a:solidFill>
              <a:latin typeface="Arial"/>
              <a:ea typeface="Calibri"/>
              <a:cs typeface="Arial"/>
            </a:endParaRPr>
          </a:p>
          <a:p>
            <a:pPr>
              <a:spcAft>
                <a:spcPts val="1200"/>
              </a:spcAft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Manages all incoming TEAS customer inquiries.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E719C-329C-7CBF-0D2D-84FC6EDB2A44}"/>
              </a:ext>
            </a:extLst>
          </p:cNvPr>
          <p:cNvSpPr txBox="1"/>
          <p:nvPr/>
        </p:nvSpPr>
        <p:spPr>
          <a:xfrm>
            <a:off x="431321" y="1385536"/>
            <a:ext cx="6788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Verdana"/>
                <a:cs typeface="Calibri"/>
              </a:rPr>
              <a:t>TEAS Team Leads</a:t>
            </a:r>
          </a:p>
          <a:p>
            <a:pPr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Verdana"/>
                <a:cs typeface="Arial"/>
              </a:rPr>
              <a:t>Your TEAS program points of contact going forward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936B41-AF18-710D-60EF-D49196A902AB}"/>
              </a:ext>
            </a:extLst>
          </p:cNvPr>
          <p:cNvSpPr txBox="1"/>
          <p:nvPr/>
        </p:nvSpPr>
        <p:spPr>
          <a:xfrm>
            <a:off x="885512" y="3761102"/>
            <a:ext cx="73729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Lianna Rios |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EV Customer Solutions Manager</a:t>
            </a:r>
          </a:p>
          <a:p>
            <a:pPr>
              <a:spcAft>
                <a:spcPts val="1200"/>
              </a:spcAft>
              <a:defRPr/>
            </a:pPr>
            <a:r>
              <a:rPr lang="en-US" sz="1400" dirty="0">
                <a:solidFill>
                  <a:srgbClr val="001689"/>
                </a:solidFill>
                <a:latin typeface="Arial"/>
                <a:ea typeface="Calibr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LHRios@sdge.com</a:t>
            </a:r>
            <a:endParaRPr lang="en-US" sz="1400" dirty="0">
              <a:solidFill>
                <a:srgbClr val="001689"/>
              </a:solidFill>
              <a:latin typeface="Arial"/>
              <a:ea typeface="Calibri"/>
              <a:cs typeface="Arial"/>
            </a:endParaRPr>
          </a:p>
          <a:p>
            <a:pPr>
              <a:spcAft>
                <a:spcPts val="1200"/>
              </a:spcAft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Supports and facilitates all incoming TEAS customer requests.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/>
              <a:ea typeface="Calibri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E989E-EB5B-C9E4-EEDF-CB9C4C2CB09F}"/>
              </a:ext>
            </a:extLst>
          </p:cNvPr>
          <p:cNvSpPr txBox="1"/>
          <p:nvPr/>
        </p:nvSpPr>
        <p:spPr>
          <a:xfrm>
            <a:off x="885512" y="5121438"/>
            <a:ext cx="73729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Maura Eisele |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TEAS Project Manager</a:t>
            </a:r>
          </a:p>
          <a:p>
            <a:pPr>
              <a:spcAft>
                <a:spcPts val="1200"/>
              </a:spcAft>
              <a:defRPr/>
            </a:pPr>
            <a:r>
              <a:rPr lang="en-US" sz="1400" dirty="0">
                <a:solidFill>
                  <a:srgbClr val="001689"/>
                </a:solidFill>
                <a:latin typeface="Arial"/>
                <a:ea typeface="Calibri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MEisele@sdgecontractor.com</a:t>
            </a:r>
            <a:endParaRPr lang="en-US" sz="1400" dirty="0">
              <a:solidFill>
                <a:srgbClr val="001689"/>
              </a:solidFill>
              <a:latin typeface="Arial"/>
              <a:ea typeface="Calibri"/>
              <a:cs typeface="Arial"/>
            </a:endParaRPr>
          </a:p>
          <a:p>
            <a:pPr>
              <a:spcAft>
                <a:spcPts val="1200"/>
              </a:spcAft>
              <a:defRPr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Project Manager for the TEAS program.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BDC6AD-5609-8EDB-F965-3DD381C4E250}"/>
              </a:ext>
            </a:extLst>
          </p:cNvPr>
          <p:cNvSpPr/>
          <p:nvPr/>
        </p:nvSpPr>
        <p:spPr>
          <a:xfrm>
            <a:off x="3168702" y="1192192"/>
            <a:ext cx="2607065" cy="490766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C0AA4-E17C-C142-77D4-0B68A1CB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Transportation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AB0F-190C-2C7B-3B26-44B4EDAF1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7" y="2351989"/>
            <a:ext cx="2416476" cy="4140884"/>
          </a:xfrm>
        </p:spPr>
        <p:txBody>
          <a:bodyPr/>
          <a:lstStyle/>
          <a:p>
            <a:r>
              <a:rPr lang="en-US" b="1" dirty="0"/>
              <a:t>Provides no to low-cost infrastructure for Medium- and Heavy- Duty Fleets. </a:t>
            </a:r>
          </a:p>
          <a:p>
            <a:r>
              <a:rPr lang="en-US" b="1" dirty="0"/>
              <a:t>Two customer options: </a:t>
            </a:r>
          </a:p>
          <a:p>
            <a:pPr lvl="1"/>
            <a:r>
              <a:rPr lang="en-US" b="1" dirty="0"/>
              <a:t>Option 1: No Cost Installation for infrastructure</a:t>
            </a:r>
          </a:p>
          <a:p>
            <a:pPr lvl="1"/>
            <a:r>
              <a:rPr lang="en-US" b="1" dirty="0"/>
              <a:t>Option 2: Low Cost Installation with a rebate of up to 80%. </a:t>
            </a:r>
          </a:p>
          <a:p>
            <a:r>
              <a:rPr lang="en-US" b="1" dirty="0"/>
              <a:t>Program administered by Clean Transportation.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081E4-AA17-3338-DAD4-9DB8C9EDAA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73723" y="2351989"/>
            <a:ext cx="2416476" cy="4140884"/>
          </a:xfrm>
        </p:spPr>
        <p:txBody>
          <a:bodyPr/>
          <a:lstStyle/>
          <a:p>
            <a:r>
              <a:rPr lang="en-US" b="1" dirty="0"/>
              <a:t>Provides Advisory Services to Medium- and Heavy-Duty Fleets. </a:t>
            </a:r>
          </a:p>
          <a:p>
            <a:r>
              <a:rPr lang="en-US" b="1" dirty="0"/>
              <a:t>Complimentary guidance and support is provided to medium- and heavy-duty fleets. </a:t>
            </a:r>
          </a:p>
          <a:p>
            <a:r>
              <a:rPr lang="en-US" b="1" dirty="0"/>
              <a:t>Services help guide the customer along the electrification journey. </a:t>
            </a:r>
          </a:p>
          <a:p>
            <a:r>
              <a:rPr lang="en-US" b="1" dirty="0"/>
              <a:t>Program administered by Clean Transportation.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65F2F6-EB6D-264A-41C0-AD9CBDFEB1B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988" y="2351989"/>
            <a:ext cx="2607065" cy="4140884"/>
          </a:xfrm>
        </p:spPr>
        <p:txBody>
          <a:bodyPr/>
          <a:lstStyle/>
          <a:p>
            <a:r>
              <a:rPr lang="en-US" b="1" dirty="0"/>
              <a:t>R15: Distribution Line Extension</a:t>
            </a:r>
          </a:p>
          <a:p>
            <a:r>
              <a:rPr lang="en-US" b="1" dirty="0"/>
              <a:t>R16: Service Extension</a:t>
            </a:r>
          </a:p>
          <a:p>
            <a:r>
              <a:rPr lang="en-US" b="1" dirty="0"/>
              <a:t>R45: EV Infrastructure Rule</a:t>
            </a:r>
          </a:p>
          <a:p>
            <a:r>
              <a:rPr lang="en-US" b="1" dirty="0"/>
              <a:t>Infrastructure can be used to for light-, medium-, and/or heavy- duty electric vehicle charging.</a:t>
            </a:r>
          </a:p>
          <a:p>
            <a:r>
              <a:rPr lang="en-US" b="1" dirty="0"/>
              <a:t>Program administered by DPM.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D4D458-EF0D-B5E4-3206-B94DCB4B62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947" y="1606320"/>
            <a:ext cx="2416476" cy="354941"/>
          </a:xfrm>
        </p:spPr>
        <p:txBody>
          <a:bodyPr/>
          <a:lstStyle/>
          <a:p>
            <a:pPr algn="ctr"/>
            <a:r>
              <a:rPr lang="en-US" dirty="0"/>
              <a:t>Power Your Drive for Fleets (PYDFF)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A9E979-A4A8-FCA7-1E8A-A41A54CCD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3723" y="1525933"/>
            <a:ext cx="2416476" cy="354941"/>
          </a:xfrm>
        </p:spPr>
        <p:txBody>
          <a:bodyPr/>
          <a:lstStyle/>
          <a:p>
            <a:pPr algn="ctr"/>
            <a:r>
              <a:rPr lang="en-US" dirty="0"/>
              <a:t>Transportation Electrification Advisory Services (TEAS)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A2CB78-EB31-7EF5-5D59-007A4332E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988" y="1606320"/>
            <a:ext cx="2416476" cy="354941"/>
          </a:xfrm>
        </p:spPr>
        <p:txBody>
          <a:bodyPr/>
          <a:lstStyle/>
          <a:p>
            <a:pPr algn="ctr"/>
            <a:r>
              <a:rPr lang="en-US" dirty="0"/>
              <a:t>Rule 15, 16 and 45</a:t>
            </a:r>
          </a:p>
        </p:txBody>
      </p:sp>
    </p:spTree>
    <p:extLst>
      <p:ext uri="{BB962C8B-B14F-4D97-AF65-F5344CB8AC3E}">
        <p14:creationId xmlns:p14="http://schemas.microsoft.com/office/powerpoint/2010/main" val="22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942C81FC-5977-5A14-27CC-3DC8771E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Transportation Programs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B7C02E6-DE61-CE91-BF88-235C07AA3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Power Your Drive for Fleets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6E391C-8F2A-3A79-BE10-F6033B131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135" y="1371652"/>
            <a:ext cx="2307215" cy="4537155"/>
          </a:xfrm>
          <a:prstGeom prst="rect">
            <a:avLst/>
          </a:prstGeom>
        </p:spPr>
      </p:pic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6E2A5CF5-37FE-6C8F-AFD6-E2ACB4BED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1320" y="987095"/>
            <a:ext cx="5791137" cy="4128915"/>
          </a:xfrm>
        </p:spPr>
      </p:pic>
    </p:spTree>
    <p:extLst>
      <p:ext uri="{BB962C8B-B14F-4D97-AF65-F5344CB8AC3E}">
        <p14:creationId xmlns:p14="http://schemas.microsoft.com/office/powerpoint/2010/main" val="476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37FF-4D54-C920-810E-0E48F6BB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Vehicle/New Business Pathways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46118-E61B-9E2D-4B93-ADAB5F0D6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Rules 15, 16 and 45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E1B7198-DE29-6E54-AF84-7CEA803482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0" y="1877621"/>
            <a:ext cx="5559516" cy="31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32159-5A17-AE9B-0197-223B2DFFF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831" y="1608138"/>
            <a:ext cx="2153519" cy="40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C9C2-1D36-3C84-7C16-79ABB978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3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Transportation Electrification Advisory Services (TEAS)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656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78828-2DF3-EC52-5E7F-2CD304BC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238" y="1713282"/>
            <a:ext cx="7178112" cy="4388021"/>
          </a:xfrm>
        </p:spPr>
        <p:txBody>
          <a:bodyPr/>
          <a:lstStyle/>
          <a:p>
            <a:pPr marL="0" indent="0">
              <a:buNone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 </a:t>
            </a:r>
            <a:r>
              <a:rPr lang="en-US" sz="1600" b="1" dirty="0"/>
              <a:t>new kind of utility offering: </a:t>
            </a:r>
            <a:r>
              <a:rPr lang="en-US" sz="1600" dirty="0"/>
              <a:t>Comprehensive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dirty="0"/>
              <a:t>electrification Advisory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dirty="0"/>
              <a:t>Services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for medium- and heavy-duty fleets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Approved by the Commission </a:t>
            </a:r>
            <a:r>
              <a:rPr lang="en-US" sz="1600" b="1" dirty="0">
                <a:ea typeface="Verdana"/>
                <a:cs typeface="Calibri"/>
              </a:rPr>
              <a:t>November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 30, 2023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Clr>
                <a:srgbClr val="001689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3-year implementation timeline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Clr>
                <a:srgbClr val="001689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$17.8 million program</a:t>
            </a:r>
            <a:endParaRPr lang="en-US" sz="16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Verdana"/>
              <a:cs typeface="Calibri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 fontAlgn="base">
              <a:buNone/>
              <a:defRPr/>
            </a:pPr>
            <a:r>
              <a:rPr lang="en-US" sz="1600" b="1" dirty="0">
                <a:ea typeface="Verdana"/>
                <a:cs typeface="Calibri"/>
              </a:rPr>
              <a:t>Complimentary advisory support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for </a:t>
            </a:r>
            <a:r>
              <a:rPr lang="en-US" sz="1600" b="1" dirty="0">
                <a:ea typeface="Verdana"/>
                <a:cs typeface="Calibri"/>
              </a:rPr>
              <a:t>fleet customers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 </a:t>
            </a:r>
            <a:r>
              <a:rPr lang="en-US" sz="1600" b="1" dirty="0">
                <a:ea typeface="Verdana"/>
                <a:cs typeface="Calibri"/>
              </a:rPr>
              <a:t>tailored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 to meet their needs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in whatever phase of electrification they are in, regardless of their eligibility for </a:t>
            </a:r>
            <a:r>
              <a:rPr lang="en-US" sz="1600" dirty="0">
                <a:ea typeface="Verdana"/>
                <a:cs typeface="Calibri"/>
              </a:rPr>
              <a:t>other SDG&amp;E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programs.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Verdana"/>
              <a:cs typeface="Calibri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Verdana"/>
              <a:cs typeface="Calibri"/>
            </a:endParaRPr>
          </a:p>
          <a:p>
            <a:pPr marL="0" indent="0" fontAlgn="base">
              <a:buNone/>
              <a:defRPr/>
            </a:pPr>
            <a:r>
              <a:rPr lang="en-US" sz="1600" b="1" dirty="0">
                <a:ea typeface="Verdana"/>
                <a:cs typeface="Calibri"/>
              </a:rPr>
              <a:t>Open to all customers with 50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% of </a:t>
            </a:r>
            <a:r>
              <a:rPr lang="en-US" sz="1600" b="1" dirty="0">
                <a:ea typeface="Verdana"/>
                <a:cs typeface="Calibri"/>
              </a:rPr>
              <a:t>program budget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 </a:t>
            </a:r>
            <a:r>
              <a:rPr lang="en-US" sz="1600" b="1" dirty="0">
                <a:ea typeface="Verdana"/>
                <a:cs typeface="Calibri"/>
              </a:rPr>
              <a:t>focused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 on supporting Underserved Communities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with prioritized </a:t>
            </a:r>
            <a:r>
              <a:rPr lang="en-US" sz="1600" dirty="0">
                <a:ea typeface="Verdana"/>
                <a:cs typeface="Calibri"/>
              </a:rPr>
              <a:t>Advisory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 </a:t>
            </a:r>
            <a:r>
              <a:rPr lang="en-US" sz="1600" dirty="0">
                <a:ea typeface="Verdana"/>
                <a:cs typeface="Calibri"/>
              </a:rPr>
              <a:t>Services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 for these </a:t>
            </a:r>
            <a:r>
              <a:rPr lang="en-US" sz="1600" dirty="0">
                <a:ea typeface="Verdana"/>
                <a:cs typeface="Calibri"/>
              </a:rPr>
              <a:t>customers. Outreach led by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 </a:t>
            </a:r>
            <a:r>
              <a:rPr lang="en-US" sz="1600" dirty="0">
                <a:ea typeface="Verdana"/>
                <a:cs typeface="Calibri"/>
              </a:rPr>
              <a:t>Community-Based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/>
                <a:cs typeface="Calibri"/>
              </a:rPr>
              <a:t> </a:t>
            </a:r>
            <a:r>
              <a:rPr lang="en-US" sz="1600" dirty="0">
                <a:ea typeface="Verdana"/>
                <a:cs typeface="Calibri"/>
              </a:rPr>
              <a:t>Organizations (CBOs).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Verdan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40D26-4B3E-C5E4-D448-79126AD38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4B45BDC-94BD-8675-CFB7-B7B9C131B5D4}"/>
              </a:ext>
            </a:extLst>
          </p:cNvPr>
          <p:cNvSpPr/>
          <p:nvPr/>
        </p:nvSpPr>
        <p:spPr>
          <a:xfrm>
            <a:off x="703081" y="1659326"/>
            <a:ext cx="457200" cy="457200"/>
          </a:xfrm>
          <a:custGeom>
            <a:avLst/>
            <a:gdLst>
              <a:gd name="connsiteX0" fmla="*/ 354294 w 708588"/>
              <a:gd name="connsiteY0" fmla="*/ 0 h 708588"/>
              <a:gd name="connsiteX1" fmla="*/ 708588 w 708588"/>
              <a:gd name="connsiteY1" fmla="*/ 354294 h 708588"/>
              <a:gd name="connsiteX2" fmla="*/ 354294 w 708588"/>
              <a:gd name="connsiteY2" fmla="*/ 708588 h 708588"/>
              <a:gd name="connsiteX3" fmla="*/ 291738 w 708588"/>
              <a:gd name="connsiteY3" fmla="*/ 702282 h 708588"/>
              <a:gd name="connsiteX4" fmla="*/ 532767 w 708588"/>
              <a:gd name="connsiteY4" fmla="*/ 386325 h 708588"/>
              <a:gd name="connsiteX5" fmla="*/ 523642 w 708588"/>
              <a:gd name="connsiteY5" fmla="*/ 366772 h 708588"/>
              <a:gd name="connsiteX6" fmla="*/ 523642 w 708588"/>
              <a:gd name="connsiteY6" fmla="*/ 366785 h 708588"/>
              <a:gd name="connsiteX7" fmla="*/ 366940 w 708588"/>
              <a:gd name="connsiteY7" fmla="*/ 366785 h 708588"/>
              <a:gd name="connsiteX8" fmla="*/ 442831 w 708588"/>
              <a:gd name="connsiteY8" fmla="*/ 96098 h 708588"/>
              <a:gd name="connsiteX9" fmla="*/ 432403 w 708588"/>
              <a:gd name="connsiteY9" fmla="*/ 91174 h 708588"/>
              <a:gd name="connsiteX10" fmla="*/ 166351 w 708588"/>
              <a:gd name="connsiteY10" fmla="*/ 440066 h 708588"/>
              <a:gd name="connsiteX11" fmla="*/ 175475 w 708588"/>
              <a:gd name="connsiteY11" fmla="*/ 459473 h 708588"/>
              <a:gd name="connsiteX12" fmla="*/ 332178 w 708588"/>
              <a:gd name="connsiteY12" fmla="*/ 459473 h 708588"/>
              <a:gd name="connsiteX13" fmla="*/ 265837 w 708588"/>
              <a:gd name="connsiteY13" fmla="*/ 696096 h 708588"/>
              <a:gd name="connsiteX14" fmla="*/ 216387 w 708588"/>
              <a:gd name="connsiteY14" fmla="*/ 680746 h 708588"/>
              <a:gd name="connsiteX15" fmla="*/ 0 w 708588"/>
              <a:gd name="connsiteY15" fmla="*/ 354294 h 708588"/>
              <a:gd name="connsiteX16" fmla="*/ 354294 w 708588"/>
              <a:gd name="connsiteY16" fmla="*/ 0 h 7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588" h="708588">
                <a:moveTo>
                  <a:pt x="354294" y="0"/>
                </a:moveTo>
                <a:cubicBezTo>
                  <a:pt x="549965" y="0"/>
                  <a:pt x="708588" y="158623"/>
                  <a:pt x="708588" y="354294"/>
                </a:cubicBezTo>
                <a:cubicBezTo>
                  <a:pt x="708588" y="549965"/>
                  <a:pt x="549965" y="708588"/>
                  <a:pt x="354294" y="708588"/>
                </a:cubicBezTo>
                <a:lnTo>
                  <a:pt x="291738" y="702282"/>
                </a:lnTo>
                <a:lnTo>
                  <a:pt x="532767" y="386325"/>
                </a:lnTo>
                <a:cubicBezTo>
                  <a:pt x="538126" y="378070"/>
                  <a:pt x="533056" y="366772"/>
                  <a:pt x="523642" y="366772"/>
                </a:cubicBezTo>
                <a:lnTo>
                  <a:pt x="523642" y="366785"/>
                </a:lnTo>
                <a:lnTo>
                  <a:pt x="366940" y="366785"/>
                </a:lnTo>
                <a:lnTo>
                  <a:pt x="442831" y="96098"/>
                </a:lnTo>
                <a:cubicBezTo>
                  <a:pt x="444134" y="89580"/>
                  <a:pt x="436169" y="85815"/>
                  <a:pt x="432403" y="91174"/>
                </a:cubicBezTo>
                <a:lnTo>
                  <a:pt x="166351" y="440066"/>
                </a:lnTo>
                <a:cubicBezTo>
                  <a:pt x="160847" y="448177"/>
                  <a:pt x="166060" y="459473"/>
                  <a:pt x="175475" y="459473"/>
                </a:cubicBezTo>
                <a:lnTo>
                  <a:pt x="332178" y="459473"/>
                </a:lnTo>
                <a:lnTo>
                  <a:pt x="265837" y="696096"/>
                </a:lnTo>
                <a:lnTo>
                  <a:pt x="216387" y="680746"/>
                </a:lnTo>
                <a:cubicBezTo>
                  <a:pt x="89226" y="626961"/>
                  <a:pt x="0" y="501047"/>
                  <a:pt x="0" y="354294"/>
                </a:cubicBezTo>
                <a:cubicBezTo>
                  <a:pt x="0" y="158623"/>
                  <a:pt x="158623" y="0"/>
                  <a:pt x="354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321D1D-60E9-951E-BF17-5FCCDA4BDA63}"/>
              </a:ext>
            </a:extLst>
          </p:cNvPr>
          <p:cNvSpPr/>
          <p:nvPr/>
        </p:nvSpPr>
        <p:spPr>
          <a:xfrm>
            <a:off x="703081" y="2453340"/>
            <a:ext cx="457200" cy="457200"/>
          </a:xfrm>
          <a:custGeom>
            <a:avLst/>
            <a:gdLst>
              <a:gd name="connsiteX0" fmla="*/ 354294 w 708588"/>
              <a:gd name="connsiteY0" fmla="*/ 0 h 708588"/>
              <a:gd name="connsiteX1" fmla="*/ 708588 w 708588"/>
              <a:gd name="connsiteY1" fmla="*/ 354294 h 708588"/>
              <a:gd name="connsiteX2" fmla="*/ 354294 w 708588"/>
              <a:gd name="connsiteY2" fmla="*/ 708588 h 708588"/>
              <a:gd name="connsiteX3" fmla="*/ 291738 w 708588"/>
              <a:gd name="connsiteY3" fmla="*/ 702282 h 708588"/>
              <a:gd name="connsiteX4" fmla="*/ 532767 w 708588"/>
              <a:gd name="connsiteY4" fmla="*/ 386325 h 708588"/>
              <a:gd name="connsiteX5" fmla="*/ 523642 w 708588"/>
              <a:gd name="connsiteY5" fmla="*/ 366772 h 708588"/>
              <a:gd name="connsiteX6" fmla="*/ 523642 w 708588"/>
              <a:gd name="connsiteY6" fmla="*/ 366785 h 708588"/>
              <a:gd name="connsiteX7" fmla="*/ 366940 w 708588"/>
              <a:gd name="connsiteY7" fmla="*/ 366785 h 708588"/>
              <a:gd name="connsiteX8" fmla="*/ 442831 w 708588"/>
              <a:gd name="connsiteY8" fmla="*/ 96098 h 708588"/>
              <a:gd name="connsiteX9" fmla="*/ 432403 w 708588"/>
              <a:gd name="connsiteY9" fmla="*/ 91174 h 708588"/>
              <a:gd name="connsiteX10" fmla="*/ 166351 w 708588"/>
              <a:gd name="connsiteY10" fmla="*/ 440066 h 708588"/>
              <a:gd name="connsiteX11" fmla="*/ 175475 w 708588"/>
              <a:gd name="connsiteY11" fmla="*/ 459473 h 708588"/>
              <a:gd name="connsiteX12" fmla="*/ 332178 w 708588"/>
              <a:gd name="connsiteY12" fmla="*/ 459473 h 708588"/>
              <a:gd name="connsiteX13" fmla="*/ 265837 w 708588"/>
              <a:gd name="connsiteY13" fmla="*/ 696096 h 708588"/>
              <a:gd name="connsiteX14" fmla="*/ 216387 w 708588"/>
              <a:gd name="connsiteY14" fmla="*/ 680746 h 708588"/>
              <a:gd name="connsiteX15" fmla="*/ 0 w 708588"/>
              <a:gd name="connsiteY15" fmla="*/ 354294 h 708588"/>
              <a:gd name="connsiteX16" fmla="*/ 354294 w 708588"/>
              <a:gd name="connsiteY16" fmla="*/ 0 h 7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588" h="708588">
                <a:moveTo>
                  <a:pt x="354294" y="0"/>
                </a:moveTo>
                <a:cubicBezTo>
                  <a:pt x="549965" y="0"/>
                  <a:pt x="708588" y="158623"/>
                  <a:pt x="708588" y="354294"/>
                </a:cubicBezTo>
                <a:cubicBezTo>
                  <a:pt x="708588" y="549965"/>
                  <a:pt x="549965" y="708588"/>
                  <a:pt x="354294" y="708588"/>
                </a:cubicBezTo>
                <a:lnTo>
                  <a:pt x="291738" y="702282"/>
                </a:lnTo>
                <a:lnTo>
                  <a:pt x="532767" y="386325"/>
                </a:lnTo>
                <a:cubicBezTo>
                  <a:pt x="538126" y="378070"/>
                  <a:pt x="533056" y="366772"/>
                  <a:pt x="523642" y="366772"/>
                </a:cubicBezTo>
                <a:lnTo>
                  <a:pt x="523642" y="366785"/>
                </a:lnTo>
                <a:lnTo>
                  <a:pt x="366940" y="366785"/>
                </a:lnTo>
                <a:lnTo>
                  <a:pt x="442831" y="96098"/>
                </a:lnTo>
                <a:cubicBezTo>
                  <a:pt x="444134" y="89580"/>
                  <a:pt x="436169" y="85815"/>
                  <a:pt x="432403" y="91174"/>
                </a:cubicBezTo>
                <a:lnTo>
                  <a:pt x="166351" y="440066"/>
                </a:lnTo>
                <a:cubicBezTo>
                  <a:pt x="160847" y="448177"/>
                  <a:pt x="166060" y="459473"/>
                  <a:pt x="175475" y="459473"/>
                </a:cubicBezTo>
                <a:lnTo>
                  <a:pt x="332178" y="459473"/>
                </a:lnTo>
                <a:lnTo>
                  <a:pt x="265837" y="696096"/>
                </a:lnTo>
                <a:lnTo>
                  <a:pt x="216387" y="680746"/>
                </a:lnTo>
                <a:cubicBezTo>
                  <a:pt x="89226" y="626961"/>
                  <a:pt x="0" y="501047"/>
                  <a:pt x="0" y="354294"/>
                </a:cubicBezTo>
                <a:cubicBezTo>
                  <a:pt x="0" y="158623"/>
                  <a:pt x="158623" y="0"/>
                  <a:pt x="354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E087DF-6FF7-CA70-C460-1EC6DBFABD65}"/>
              </a:ext>
            </a:extLst>
          </p:cNvPr>
          <p:cNvSpPr/>
          <p:nvPr/>
        </p:nvSpPr>
        <p:spPr>
          <a:xfrm>
            <a:off x="703081" y="3678693"/>
            <a:ext cx="457200" cy="457200"/>
          </a:xfrm>
          <a:custGeom>
            <a:avLst/>
            <a:gdLst>
              <a:gd name="connsiteX0" fmla="*/ 354294 w 708588"/>
              <a:gd name="connsiteY0" fmla="*/ 0 h 708588"/>
              <a:gd name="connsiteX1" fmla="*/ 708588 w 708588"/>
              <a:gd name="connsiteY1" fmla="*/ 354294 h 708588"/>
              <a:gd name="connsiteX2" fmla="*/ 354294 w 708588"/>
              <a:gd name="connsiteY2" fmla="*/ 708588 h 708588"/>
              <a:gd name="connsiteX3" fmla="*/ 291738 w 708588"/>
              <a:gd name="connsiteY3" fmla="*/ 702282 h 708588"/>
              <a:gd name="connsiteX4" fmla="*/ 532767 w 708588"/>
              <a:gd name="connsiteY4" fmla="*/ 386325 h 708588"/>
              <a:gd name="connsiteX5" fmla="*/ 523642 w 708588"/>
              <a:gd name="connsiteY5" fmla="*/ 366772 h 708588"/>
              <a:gd name="connsiteX6" fmla="*/ 523642 w 708588"/>
              <a:gd name="connsiteY6" fmla="*/ 366785 h 708588"/>
              <a:gd name="connsiteX7" fmla="*/ 366940 w 708588"/>
              <a:gd name="connsiteY7" fmla="*/ 366785 h 708588"/>
              <a:gd name="connsiteX8" fmla="*/ 442831 w 708588"/>
              <a:gd name="connsiteY8" fmla="*/ 96098 h 708588"/>
              <a:gd name="connsiteX9" fmla="*/ 432403 w 708588"/>
              <a:gd name="connsiteY9" fmla="*/ 91174 h 708588"/>
              <a:gd name="connsiteX10" fmla="*/ 166351 w 708588"/>
              <a:gd name="connsiteY10" fmla="*/ 440066 h 708588"/>
              <a:gd name="connsiteX11" fmla="*/ 175475 w 708588"/>
              <a:gd name="connsiteY11" fmla="*/ 459473 h 708588"/>
              <a:gd name="connsiteX12" fmla="*/ 332178 w 708588"/>
              <a:gd name="connsiteY12" fmla="*/ 459473 h 708588"/>
              <a:gd name="connsiteX13" fmla="*/ 265837 w 708588"/>
              <a:gd name="connsiteY13" fmla="*/ 696096 h 708588"/>
              <a:gd name="connsiteX14" fmla="*/ 216387 w 708588"/>
              <a:gd name="connsiteY14" fmla="*/ 680746 h 708588"/>
              <a:gd name="connsiteX15" fmla="*/ 0 w 708588"/>
              <a:gd name="connsiteY15" fmla="*/ 354294 h 708588"/>
              <a:gd name="connsiteX16" fmla="*/ 354294 w 708588"/>
              <a:gd name="connsiteY16" fmla="*/ 0 h 7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588" h="708588">
                <a:moveTo>
                  <a:pt x="354294" y="0"/>
                </a:moveTo>
                <a:cubicBezTo>
                  <a:pt x="549965" y="0"/>
                  <a:pt x="708588" y="158623"/>
                  <a:pt x="708588" y="354294"/>
                </a:cubicBezTo>
                <a:cubicBezTo>
                  <a:pt x="708588" y="549965"/>
                  <a:pt x="549965" y="708588"/>
                  <a:pt x="354294" y="708588"/>
                </a:cubicBezTo>
                <a:lnTo>
                  <a:pt x="291738" y="702282"/>
                </a:lnTo>
                <a:lnTo>
                  <a:pt x="532767" y="386325"/>
                </a:lnTo>
                <a:cubicBezTo>
                  <a:pt x="538126" y="378070"/>
                  <a:pt x="533056" y="366772"/>
                  <a:pt x="523642" y="366772"/>
                </a:cubicBezTo>
                <a:lnTo>
                  <a:pt x="523642" y="366785"/>
                </a:lnTo>
                <a:lnTo>
                  <a:pt x="366940" y="366785"/>
                </a:lnTo>
                <a:lnTo>
                  <a:pt x="442831" y="96098"/>
                </a:lnTo>
                <a:cubicBezTo>
                  <a:pt x="444134" y="89580"/>
                  <a:pt x="436169" y="85815"/>
                  <a:pt x="432403" y="91174"/>
                </a:cubicBezTo>
                <a:lnTo>
                  <a:pt x="166351" y="440066"/>
                </a:lnTo>
                <a:cubicBezTo>
                  <a:pt x="160847" y="448177"/>
                  <a:pt x="166060" y="459473"/>
                  <a:pt x="175475" y="459473"/>
                </a:cubicBezTo>
                <a:lnTo>
                  <a:pt x="332178" y="459473"/>
                </a:lnTo>
                <a:lnTo>
                  <a:pt x="265837" y="696096"/>
                </a:lnTo>
                <a:lnTo>
                  <a:pt x="216387" y="680746"/>
                </a:lnTo>
                <a:cubicBezTo>
                  <a:pt x="89226" y="626961"/>
                  <a:pt x="0" y="501047"/>
                  <a:pt x="0" y="354294"/>
                </a:cubicBezTo>
                <a:cubicBezTo>
                  <a:pt x="0" y="158623"/>
                  <a:pt x="158623" y="0"/>
                  <a:pt x="354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B0D348A-2616-2201-D6DC-8E807FAD9E6E}"/>
              </a:ext>
            </a:extLst>
          </p:cNvPr>
          <p:cNvSpPr/>
          <p:nvPr/>
        </p:nvSpPr>
        <p:spPr>
          <a:xfrm>
            <a:off x="703081" y="4792468"/>
            <a:ext cx="457200" cy="457200"/>
          </a:xfrm>
          <a:custGeom>
            <a:avLst/>
            <a:gdLst>
              <a:gd name="connsiteX0" fmla="*/ 354294 w 708588"/>
              <a:gd name="connsiteY0" fmla="*/ 0 h 708588"/>
              <a:gd name="connsiteX1" fmla="*/ 708588 w 708588"/>
              <a:gd name="connsiteY1" fmla="*/ 354294 h 708588"/>
              <a:gd name="connsiteX2" fmla="*/ 354294 w 708588"/>
              <a:gd name="connsiteY2" fmla="*/ 708588 h 708588"/>
              <a:gd name="connsiteX3" fmla="*/ 291738 w 708588"/>
              <a:gd name="connsiteY3" fmla="*/ 702282 h 708588"/>
              <a:gd name="connsiteX4" fmla="*/ 532767 w 708588"/>
              <a:gd name="connsiteY4" fmla="*/ 386325 h 708588"/>
              <a:gd name="connsiteX5" fmla="*/ 523642 w 708588"/>
              <a:gd name="connsiteY5" fmla="*/ 366772 h 708588"/>
              <a:gd name="connsiteX6" fmla="*/ 523642 w 708588"/>
              <a:gd name="connsiteY6" fmla="*/ 366785 h 708588"/>
              <a:gd name="connsiteX7" fmla="*/ 366940 w 708588"/>
              <a:gd name="connsiteY7" fmla="*/ 366785 h 708588"/>
              <a:gd name="connsiteX8" fmla="*/ 442831 w 708588"/>
              <a:gd name="connsiteY8" fmla="*/ 96098 h 708588"/>
              <a:gd name="connsiteX9" fmla="*/ 432403 w 708588"/>
              <a:gd name="connsiteY9" fmla="*/ 91174 h 708588"/>
              <a:gd name="connsiteX10" fmla="*/ 166351 w 708588"/>
              <a:gd name="connsiteY10" fmla="*/ 440066 h 708588"/>
              <a:gd name="connsiteX11" fmla="*/ 175475 w 708588"/>
              <a:gd name="connsiteY11" fmla="*/ 459473 h 708588"/>
              <a:gd name="connsiteX12" fmla="*/ 332178 w 708588"/>
              <a:gd name="connsiteY12" fmla="*/ 459473 h 708588"/>
              <a:gd name="connsiteX13" fmla="*/ 265837 w 708588"/>
              <a:gd name="connsiteY13" fmla="*/ 696096 h 708588"/>
              <a:gd name="connsiteX14" fmla="*/ 216387 w 708588"/>
              <a:gd name="connsiteY14" fmla="*/ 680746 h 708588"/>
              <a:gd name="connsiteX15" fmla="*/ 0 w 708588"/>
              <a:gd name="connsiteY15" fmla="*/ 354294 h 708588"/>
              <a:gd name="connsiteX16" fmla="*/ 354294 w 708588"/>
              <a:gd name="connsiteY16" fmla="*/ 0 h 7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588" h="708588">
                <a:moveTo>
                  <a:pt x="354294" y="0"/>
                </a:moveTo>
                <a:cubicBezTo>
                  <a:pt x="549965" y="0"/>
                  <a:pt x="708588" y="158623"/>
                  <a:pt x="708588" y="354294"/>
                </a:cubicBezTo>
                <a:cubicBezTo>
                  <a:pt x="708588" y="549965"/>
                  <a:pt x="549965" y="708588"/>
                  <a:pt x="354294" y="708588"/>
                </a:cubicBezTo>
                <a:lnTo>
                  <a:pt x="291738" y="702282"/>
                </a:lnTo>
                <a:lnTo>
                  <a:pt x="532767" y="386325"/>
                </a:lnTo>
                <a:cubicBezTo>
                  <a:pt x="538126" y="378070"/>
                  <a:pt x="533056" y="366772"/>
                  <a:pt x="523642" y="366772"/>
                </a:cubicBezTo>
                <a:lnTo>
                  <a:pt x="523642" y="366785"/>
                </a:lnTo>
                <a:lnTo>
                  <a:pt x="366940" y="366785"/>
                </a:lnTo>
                <a:lnTo>
                  <a:pt x="442831" y="96098"/>
                </a:lnTo>
                <a:cubicBezTo>
                  <a:pt x="444134" y="89580"/>
                  <a:pt x="436169" y="85815"/>
                  <a:pt x="432403" y="91174"/>
                </a:cubicBezTo>
                <a:lnTo>
                  <a:pt x="166351" y="440066"/>
                </a:lnTo>
                <a:cubicBezTo>
                  <a:pt x="160847" y="448177"/>
                  <a:pt x="166060" y="459473"/>
                  <a:pt x="175475" y="459473"/>
                </a:cubicBezTo>
                <a:lnTo>
                  <a:pt x="332178" y="459473"/>
                </a:lnTo>
                <a:lnTo>
                  <a:pt x="265837" y="696096"/>
                </a:lnTo>
                <a:lnTo>
                  <a:pt x="216387" y="680746"/>
                </a:lnTo>
                <a:cubicBezTo>
                  <a:pt x="89226" y="626961"/>
                  <a:pt x="0" y="501047"/>
                  <a:pt x="0" y="354294"/>
                </a:cubicBezTo>
                <a:cubicBezTo>
                  <a:pt x="0" y="158623"/>
                  <a:pt x="158623" y="0"/>
                  <a:pt x="354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ollage of various images of cars&#10;&#10;Description automatically generated">
            <a:extLst>
              <a:ext uri="{FF2B5EF4-FFF2-40B4-BE49-F238E27FC236}">
                <a16:creationId xmlns:a16="http://schemas.microsoft.com/office/drawing/2014/main" id="{DA7408C8-D029-8160-99E8-FD780588B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48" y="0"/>
            <a:ext cx="8063178" cy="6310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D2C9C2-1D36-3C84-7C16-79ABB978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3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Transportation Electrification Advisory Services (TEAS)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656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40D26-4B3E-C5E4-D448-79126AD38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Who is a TEAS Customer?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B0647-88D4-9A0D-0D47-36965139EDCF}"/>
              </a:ext>
            </a:extLst>
          </p:cNvPr>
          <p:cNvSpPr txBox="1"/>
          <p:nvPr/>
        </p:nvSpPr>
        <p:spPr>
          <a:xfrm>
            <a:off x="1222743" y="1608332"/>
            <a:ext cx="760696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200"/>
              </a:spcAf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Medium &amp; Heavy-Duty Fleets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a facility in SDG&amp;E’s service area</a:t>
            </a:r>
          </a:p>
          <a:p>
            <a:pPr fontAlgn="base">
              <a:spcAft>
                <a:spcPts val="1200"/>
              </a:spcAf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Fleets at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every stage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their electrification journey—from initial planning to post-energization– can benefit from TEAS</a:t>
            </a:r>
          </a:p>
          <a:p>
            <a:pPr>
              <a:spcAft>
                <a:spcPts val="120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Customer Segments Include: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  <a:buClr>
                <a:srgbClr val="001689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Businesses 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  <a:buClr>
                <a:srgbClr val="001689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Schools 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  <a:buClr>
                <a:srgbClr val="001689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Tribes 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  <a:buClr>
                <a:srgbClr val="001689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 Agencies </a:t>
            </a:r>
          </a:p>
          <a:p>
            <a:pPr marL="742950" lvl="1" indent="-285750">
              <a:lnSpc>
                <a:spcPct val="100000"/>
              </a:lnSpc>
              <a:spcAft>
                <a:spcPts val="1200"/>
              </a:spcAft>
              <a:buClr>
                <a:srgbClr val="001689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Municipalities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49FAB8F-DFF4-7C94-EC9F-50988F1F4F7C}"/>
              </a:ext>
            </a:extLst>
          </p:cNvPr>
          <p:cNvSpPr/>
          <p:nvPr/>
        </p:nvSpPr>
        <p:spPr>
          <a:xfrm>
            <a:off x="627948" y="1608332"/>
            <a:ext cx="457200" cy="457200"/>
          </a:xfrm>
          <a:custGeom>
            <a:avLst/>
            <a:gdLst>
              <a:gd name="connsiteX0" fmla="*/ 354294 w 708588"/>
              <a:gd name="connsiteY0" fmla="*/ 0 h 708588"/>
              <a:gd name="connsiteX1" fmla="*/ 708588 w 708588"/>
              <a:gd name="connsiteY1" fmla="*/ 354294 h 708588"/>
              <a:gd name="connsiteX2" fmla="*/ 354294 w 708588"/>
              <a:gd name="connsiteY2" fmla="*/ 708588 h 708588"/>
              <a:gd name="connsiteX3" fmla="*/ 291738 w 708588"/>
              <a:gd name="connsiteY3" fmla="*/ 702282 h 708588"/>
              <a:gd name="connsiteX4" fmla="*/ 532767 w 708588"/>
              <a:gd name="connsiteY4" fmla="*/ 386325 h 708588"/>
              <a:gd name="connsiteX5" fmla="*/ 523642 w 708588"/>
              <a:gd name="connsiteY5" fmla="*/ 366772 h 708588"/>
              <a:gd name="connsiteX6" fmla="*/ 523642 w 708588"/>
              <a:gd name="connsiteY6" fmla="*/ 366785 h 708588"/>
              <a:gd name="connsiteX7" fmla="*/ 366940 w 708588"/>
              <a:gd name="connsiteY7" fmla="*/ 366785 h 708588"/>
              <a:gd name="connsiteX8" fmla="*/ 442831 w 708588"/>
              <a:gd name="connsiteY8" fmla="*/ 96098 h 708588"/>
              <a:gd name="connsiteX9" fmla="*/ 432403 w 708588"/>
              <a:gd name="connsiteY9" fmla="*/ 91174 h 708588"/>
              <a:gd name="connsiteX10" fmla="*/ 166351 w 708588"/>
              <a:gd name="connsiteY10" fmla="*/ 440066 h 708588"/>
              <a:gd name="connsiteX11" fmla="*/ 175475 w 708588"/>
              <a:gd name="connsiteY11" fmla="*/ 459473 h 708588"/>
              <a:gd name="connsiteX12" fmla="*/ 332178 w 708588"/>
              <a:gd name="connsiteY12" fmla="*/ 459473 h 708588"/>
              <a:gd name="connsiteX13" fmla="*/ 265837 w 708588"/>
              <a:gd name="connsiteY13" fmla="*/ 696096 h 708588"/>
              <a:gd name="connsiteX14" fmla="*/ 216387 w 708588"/>
              <a:gd name="connsiteY14" fmla="*/ 680746 h 708588"/>
              <a:gd name="connsiteX15" fmla="*/ 0 w 708588"/>
              <a:gd name="connsiteY15" fmla="*/ 354294 h 708588"/>
              <a:gd name="connsiteX16" fmla="*/ 354294 w 708588"/>
              <a:gd name="connsiteY16" fmla="*/ 0 h 7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588" h="708588">
                <a:moveTo>
                  <a:pt x="354294" y="0"/>
                </a:moveTo>
                <a:cubicBezTo>
                  <a:pt x="549965" y="0"/>
                  <a:pt x="708588" y="158623"/>
                  <a:pt x="708588" y="354294"/>
                </a:cubicBezTo>
                <a:cubicBezTo>
                  <a:pt x="708588" y="549965"/>
                  <a:pt x="549965" y="708588"/>
                  <a:pt x="354294" y="708588"/>
                </a:cubicBezTo>
                <a:lnTo>
                  <a:pt x="291738" y="702282"/>
                </a:lnTo>
                <a:lnTo>
                  <a:pt x="532767" y="386325"/>
                </a:lnTo>
                <a:cubicBezTo>
                  <a:pt x="538126" y="378070"/>
                  <a:pt x="533056" y="366772"/>
                  <a:pt x="523642" y="366772"/>
                </a:cubicBezTo>
                <a:lnTo>
                  <a:pt x="523642" y="366785"/>
                </a:lnTo>
                <a:lnTo>
                  <a:pt x="366940" y="366785"/>
                </a:lnTo>
                <a:lnTo>
                  <a:pt x="442831" y="96098"/>
                </a:lnTo>
                <a:cubicBezTo>
                  <a:pt x="444134" y="89580"/>
                  <a:pt x="436169" y="85815"/>
                  <a:pt x="432403" y="91174"/>
                </a:cubicBezTo>
                <a:lnTo>
                  <a:pt x="166351" y="440066"/>
                </a:lnTo>
                <a:cubicBezTo>
                  <a:pt x="160847" y="448177"/>
                  <a:pt x="166060" y="459473"/>
                  <a:pt x="175475" y="459473"/>
                </a:cubicBezTo>
                <a:lnTo>
                  <a:pt x="332178" y="459473"/>
                </a:lnTo>
                <a:lnTo>
                  <a:pt x="265837" y="696096"/>
                </a:lnTo>
                <a:lnTo>
                  <a:pt x="216387" y="680746"/>
                </a:lnTo>
                <a:cubicBezTo>
                  <a:pt x="89226" y="626961"/>
                  <a:pt x="0" y="501047"/>
                  <a:pt x="0" y="354294"/>
                </a:cubicBezTo>
                <a:cubicBezTo>
                  <a:pt x="0" y="158623"/>
                  <a:pt x="158623" y="0"/>
                  <a:pt x="354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E956DB-4630-DDDD-6ADC-8DFA1C19EA03}"/>
              </a:ext>
            </a:extLst>
          </p:cNvPr>
          <p:cNvSpPr/>
          <p:nvPr/>
        </p:nvSpPr>
        <p:spPr>
          <a:xfrm>
            <a:off x="627948" y="2497130"/>
            <a:ext cx="457200" cy="457200"/>
          </a:xfrm>
          <a:custGeom>
            <a:avLst/>
            <a:gdLst>
              <a:gd name="connsiteX0" fmla="*/ 354294 w 708588"/>
              <a:gd name="connsiteY0" fmla="*/ 0 h 708588"/>
              <a:gd name="connsiteX1" fmla="*/ 708588 w 708588"/>
              <a:gd name="connsiteY1" fmla="*/ 354294 h 708588"/>
              <a:gd name="connsiteX2" fmla="*/ 354294 w 708588"/>
              <a:gd name="connsiteY2" fmla="*/ 708588 h 708588"/>
              <a:gd name="connsiteX3" fmla="*/ 291738 w 708588"/>
              <a:gd name="connsiteY3" fmla="*/ 702282 h 708588"/>
              <a:gd name="connsiteX4" fmla="*/ 532767 w 708588"/>
              <a:gd name="connsiteY4" fmla="*/ 386325 h 708588"/>
              <a:gd name="connsiteX5" fmla="*/ 523642 w 708588"/>
              <a:gd name="connsiteY5" fmla="*/ 366772 h 708588"/>
              <a:gd name="connsiteX6" fmla="*/ 523642 w 708588"/>
              <a:gd name="connsiteY6" fmla="*/ 366785 h 708588"/>
              <a:gd name="connsiteX7" fmla="*/ 366940 w 708588"/>
              <a:gd name="connsiteY7" fmla="*/ 366785 h 708588"/>
              <a:gd name="connsiteX8" fmla="*/ 442831 w 708588"/>
              <a:gd name="connsiteY8" fmla="*/ 96098 h 708588"/>
              <a:gd name="connsiteX9" fmla="*/ 432403 w 708588"/>
              <a:gd name="connsiteY9" fmla="*/ 91174 h 708588"/>
              <a:gd name="connsiteX10" fmla="*/ 166351 w 708588"/>
              <a:gd name="connsiteY10" fmla="*/ 440066 h 708588"/>
              <a:gd name="connsiteX11" fmla="*/ 175475 w 708588"/>
              <a:gd name="connsiteY11" fmla="*/ 459473 h 708588"/>
              <a:gd name="connsiteX12" fmla="*/ 332178 w 708588"/>
              <a:gd name="connsiteY12" fmla="*/ 459473 h 708588"/>
              <a:gd name="connsiteX13" fmla="*/ 265837 w 708588"/>
              <a:gd name="connsiteY13" fmla="*/ 696096 h 708588"/>
              <a:gd name="connsiteX14" fmla="*/ 216387 w 708588"/>
              <a:gd name="connsiteY14" fmla="*/ 680746 h 708588"/>
              <a:gd name="connsiteX15" fmla="*/ 0 w 708588"/>
              <a:gd name="connsiteY15" fmla="*/ 354294 h 708588"/>
              <a:gd name="connsiteX16" fmla="*/ 354294 w 708588"/>
              <a:gd name="connsiteY16" fmla="*/ 0 h 7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588" h="708588">
                <a:moveTo>
                  <a:pt x="354294" y="0"/>
                </a:moveTo>
                <a:cubicBezTo>
                  <a:pt x="549965" y="0"/>
                  <a:pt x="708588" y="158623"/>
                  <a:pt x="708588" y="354294"/>
                </a:cubicBezTo>
                <a:cubicBezTo>
                  <a:pt x="708588" y="549965"/>
                  <a:pt x="549965" y="708588"/>
                  <a:pt x="354294" y="708588"/>
                </a:cubicBezTo>
                <a:lnTo>
                  <a:pt x="291738" y="702282"/>
                </a:lnTo>
                <a:lnTo>
                  <a:pt x="532767" y="386325"/>
                </a:lnTo>
                <a:cubicBezTo>
                  <a:pt x="538126" y="378070"/>
                  <a:pt x="533056" y="366772"/>
                  <a:pt x="523642" y="366772"/>
                </a:cubicBezTo>
                <a:lnTo>
                  <a:pt x="523642" y="366785"/>
                </a:lnTo>
                <a:lnTo>
                  <a:pt x="366940" y="366785"/>
                </a:lnTo>
                <a:lnTo>
                  <a:pt x="442831" y="96098"/>
                </a:lnTo>
                <a:cubicBezTo>
                  <a:pt x="444134" y="89580"/>
                  <a:pt x="436169" y="85815"/>
                  <a:pt x="432403" y="91174"/>
                </a:cubicBezTo>
                <a:lnTo>
                  <a:pt x="166351" y="440066"/>
                </a:lnTo>
                <a:cubicBezTo>
                  <a:pt x="160847" y="448177"/>
                  <a:pt x="166060" y="459473"/>
                  <a:pt x="175475" y="459473"/>
                </a:cubicBezTo>
                <a:lnTo>
                  <a:pt x="332178" y="459473"/>
                </a:lnTo>
                <a:lnTo>
                  <a:pt x="265837" y="696096"/>
                </a:lnTo>
                <a:lnTo>
                  <a:pt x="216387" y="680746"/>
                </a:lnTo>
                <a:cubicBezTo>
                  <a:pt x="89226" y="626961"/>
                  <a:pt x="0" y="501047"/>
                  <a:pt x="0" y="354294"/>
                </a:cubicBezTo>
                <a:cubicBezTo>
                  <a:pt x="0" y="158623"/>
                  <a:pt x="158623" y="0"/>
                  <a:pt x="354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01EEC-87BA-B3C8-D490-606F1845F031}"/>
              </a:ext>
            </a:extLst>
          </p:cNvPr>
          <p:cNvSpPr/>
          <p:nvPr/>
        </p:nvSpPr>
        <p:spPr>
          <a:xfrm>
            <a:off x="659219" y="3470807"/>
            <a:ext cx="457200" cy="457200"/>
          </a:xfrm>
          <a:custGeom>
            <a:avLst/>
            <a:gdLst>
              <a:gd name="connsiteX0" fmla="*/ 354294 w 708588"/>
              <a:gd name="connsiteY0" fmla="*/ 0 h 708588"/>
              <a:gd name="connsiteX1" fmla="*/ 708588 w 708588"/>
              <a:gd name="connsiteY1" fmla="*/ 354294 h 708588"/>
              <a:gd name="connsiteX2" fmla="*/ 354294 w 708588"/>
              <a:gd name="connsiteY2" fmla="*/ 708588 h 708588"/>
              <a:gd name="connsiteX3" fmla="*/ 291738 w 708588"/>
              <a:gd name="connsiteY3" fmla="*/ 702282 h 708588"/>
              <a:gd name="connsiteX4" fmla="*/ 532767 w 708588"/>
              <a:gd name="connsiteY4" fmla="*/ 386325 h 708588"/>
              <a:gd name="connsiteX5" fmla="*/ 523642 w 708588"/>
              <a:gd name="connsiteY5" fmla="*/ 366772 h 708588"/>
              <a:gd name="connsiteX6" fmla="*/ 523642 w 708588"/>
              <a:gd name="connsiteY6" fmla="*/ 366785 h 708588"/>
              <a:gd name="connsiteX7" fmla="*/ 366940 w 708588"/>
              <a:gd name="connsiteY7" fmla="*/ 366785 h 708588"/>
              <a:gd name="connsiteX8" fmla="*/ 442831 w 708588"/>
              <a:gd name="connsiteY8" fmla="*/ 96098 h 708588"/>
              <a:gd name="connsiteX9" fmla="*/ 432403 w 708588"/>
              <a:gd name="connsiteY9" fmla="*/ 91174 h 708588"/>
              <a:gd name="connsiteX10" fmla="*/ 166351 w 708588"/>
              <a:gd name="connsiteY10" fmla="*/ 440066 h 708588"/>
              <a:gd name="connsiteX11" fmla="*/ 175475 w 708588"/>
              <a:gd name="connsiteY11" fmla="*/ 459473 h 708588"/>
              <a:gd name="connsiteX12" fmla="*/ 332178 w 708588"/>
              <a:gd name="connsiteY12" fmla="*/ 459473 h 708588"/>
              <a:gd name="connsiteX13" fmla="*/ 265837 w 708588"/>
              <a:gd name="connsiteY13" fmla="*/ 696096 h 708588"/>
              <a:gd name="connsiteX14" fmla="*/ 216387 w 708588"/>
              <a:gd name="connsiteY14" fmla="*/ 680746 h 708588"/>
              <a:gd name="connsiteX15" fmla="*/ 0 w 708588"/>
              <a:gd name="connsiteY15" fmla="*/ 354294 h 708588"/>
              <a:gd name="connsiteX16" fmla="*/ 354294 w 708588"/>
              <a:gd name="connsiteY16" fmla="*/ 0 h 7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588" h="708588">
                <a:moveTo>
                  <a:pt x="354294" y="0"/>
                </a:moveTo>
                <a:cubicBezTo>
                  <a:pt x="549965" y="0"/>
                  <a:pt x="708588" y="158623"/>
                  <a:pt x="708588" y="354294"/>
                </a:cubicBezTo>
                <a:cubicBezTo>
                  <a:pt x="708588" y="549965"/>
                  <a:pt x="549965" y="708588"/>
                  <a:pt x="354294" y="708588"/>
                </a:cubicBezTo>
                <a:lnTo>
                  <a:pt x="291738" y="702282"/>
                </a:lnTo>
                <a:lnTo>
                  <a:pt x="532767" y="386325"/>
                </a:lnTo>
                <a:cubicBezTo>
                  <a:pt x="538126" y="378070"/>
                  <a:pt x="533056" y="366772"/>
                  <a:pt x="523642" y="366772"/>
                </a:cubicBezTo>
                <a:lnTo>
                  <a:pt x="523642" y="366785"/>
                </a:lnTo>
                <a:lnTo>
                  <a:pt x="366940" y="366785"/>
                </a:lnTo>
                <a:lnTo>
                  <a:pt x="442831" y="96098"/>
                </a:lnTo>
                <a:cubicBezTo>
                  <a:pt x="444134" y="89580"/>
                  <a:pt x="436169" y="85815"/>
                  <a:pt x="432403" y="91174"/>
                </a:cubicBezTo>
                <a:lnTo>
                  <a:pt x="166351" y="440066"/>
                </a:lnTo>
                <a:cubicBezTo>
                  <a:pt x="160847" y="448177"/>
                  <a:pt x="166060" y="459473"/>
                  <a:pt x="175475" y="459473"/>
                </a:cubicBezTo>
                <a:lnTo>
                  <a:pt x="332178" y="459473"/>
                </a:lnTo>
                <a:lnTo>
                  <a:pt x="265837" y="696096"/>
                </a:lnTo>
                <a:lnTo>
                  <a:pt x="216387" y="680746"/>
                </a:lnTo>
                <a:cubicBezTo>
                  <a:pt x="89226" y="626961"/>
                  <a:pt x="0" y="501047"/>
                  <a:pt x="0" y="354294"/>
                </a:cubicBezTo>
                <a:cubicBezTo>
                  <a:pt x="0" y="158623"/>
                  <a:pt x="158623" y="0"/>
                  <a:pt x="354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C9C2-1D36-3C84-7C16-79ABB978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3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Transportation Electrification Advisory Services (TEAS)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656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40D26-4B3E-C5E4-D448-79126AD38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the TEAS Advisory Services?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C3F58-15EC-EA8B-7BF5-200222FDD681}"/>
              </a:ext>
            </a:extLst>
          </p:cNvPr>
          <p:cNvSpPr txBox="1"/>
          <p:nvPr/>
        </p:nvSpPr>
        <p:spPr>
          <a:xfrm>
            <a:off x="835201" y="1781319"/>
            <a:ext cx="7473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TEAS Advisory Services are divided in four “stages” of support: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8219B1-DE64-1CA9-B1F4-243F55C62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17753"/>
              </p:ext>
            </p:extLst>
          </p:nvPr>
        </p:nvGraphicFramePr>
        <p:xfrm>
          <a:off x="731925" y="2506324"/>
          <a:ext cx="7680149" cy="318605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769950">
                  <a:extLst>
                    <a:ext uri="{9D8B030D-6E8A-4147-A177-3AD203B41FA5}">
                      <a16:colId xmlns:a16="http://schemas.microsoft.com/office/drawing/2014/main" val="2525173355"/>
                    </a:ext>
                  </a:extLst>
                </a:gridCol>
                <a:gridCol w="3910199">
                  <a:extLst>
                    <a:ext uri="{9D8B030D-6E8A-4147-A177-3AD203B41FA5}">
                      <a16:colId xmlns:a16="http://schemas.microsoft.com/office/drawing/2014/main" val="1976813744"/>
                    </a:ext>
                  </a:extLst>
                </a:gridCol>
              </a:tblGrid>
              <a:tr h="412373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SDG&amp;E TEAS Advisory Services</a:t>
                      </a:r>
                      <a:endParaRPr lang="en-US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6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556984"/>
                  </a:ext>
                </a:extLst>
              </a:tr>
              <a:tr h="54433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Fleet Electrification Planning</a:t>
                      </a:r>
                    </a:p>
                    <a:p>
                      <a:pPr lvl="0">
                        <a:buNone/>
                      </a:pP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Support navigating where to start with vehicle selection, charging infrastructure options, and load planning.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476299"/>
                  </a:ext>
                </a:extLst>
              </a:tr>
              <a:tr h="54433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Pre-Energization Support</a:t>
                      </a:r>
                    </a:p>
                    <a:p>
                      <a:pPr lvl="0">
                        <a:buNone/>
                      </a:pP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Guidance on infrastructure capacity and providing liaison within SDG&amp;E departments.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774120"/>
                  </a:ext>
                </a:extLst>
              </a:tr>
              <a:tr h="5443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Post-Energization Support</a:t>
                      </a:r>
                    </a:p>
                    <a:p>
                      <a:pPr lvl="0">
                        <a:buNone/>
                      </a:pP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Assistance to </a:t>
                      </a:r>
                      <a:r>
                        <a:rPr lang="en-US" sz="1400" b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effectively manage energy consumption, maintain infrastructure, and optimize rates.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3945202"/>
                  </a:ext>
                </a:extLst>
              </a:tr>
              <a:tr h="35601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Emerging Technology Consulting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Help integrating innovative solutions including Automated Load Management (ALM) and V2X (Vehicle-to-Everything) technologies.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970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8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C9C2-1D36-3C84-7C16-79ABB978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3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Transportation Electrification Advisory Services (TEAS)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656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40D26-4B3E-C5E4-D448-79126AD38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TEAS Program Timeline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2F264E-AB6E-2339-3008-C9EC0C6251E3}"/>
              </a:ext>
            </a:extLst>
          </p:cNvPr>
          <p:cNvCxnSpPr>
            <a:cxnSpLocks/>
          </p:cNvCxnSpPr>
          <p:nvPr/>
        </p:nvCxnSpPr>
        <p:spPr>
          <a:xfrm>
            <a:off x="753353" y="2565575"/>
            <a:ext cx="0" cy="69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381C6D-A18A-F741-522E-E1910EDFA2C1}"/>
              </a:ext>
            </a:extLst>
          </p:cNvPr>
          <p:cNvSpPr txBox="1"/>
          <p:nvPr/>
        </p:nvSpPr>
        <p:spPr>
          <a:xfrm>
            <a:off x="288925" y="1843207"/>
            <a:ext cx="928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1689"/>
                </a:solidFill>
              </a:rPr>
              <a:t>Q4 2023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Approved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FB3BC6-B4B6-FBE9-87DE-E105131B0940}"/>
              </a:ext>
            </a:extLst>
          </p:cNvPr>
          <p:cNvSpPr txBox="1"/>
          <p:nvPr/>
        </p:nvSpPr>
        <p:spPr>
          <a:xfrm>
            <a:off x="317284" y="3879820"/>
            <a:ext cx="12695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officially approved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C0A3E1-6408-FBBA-CE3F-2A793931D327}"/>
              </a:ext>
            </a:extLst>
          </p:cNvPr>
          <p:cNvSpPr txBox="1"/>
          <p:nvPr/>
        </p:nvSpPr>
        <p:spPr>
          <a:xfrm>
            <a:off x="1746085" y="1843671"/>
            <a:ext cx="10217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1689"/>
                </a:solidFill>
              </a:rPr>
              <a:t>Q2 2024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 Launch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5341D-3B4C-CE45-E148-9A992CB41041}"/>
              </a:ext>
            </a:extLst>
          </p:cNvPr>
          <p:cNvSpPr txBox="1"/>
          <p:nvPr/>
        </p:nvSpPr>
        <p:spPr>
          <a:xfrm>
            <a:off x="1707355" y="4018309"/>
            <a:ext cx="119742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Began receiving initial customer interest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0F5D50-CC1C-B30D-8E8E-5D13E0BD12F6}"/>
              </a:ext>
            </a:extLst>
          </p:cNvPr>
          <p:cNvSpPr txBox="1"/>
          <p:nvPr/>
        </p:nvSpPr>
        <p:spPr>
          <a:xfrm>
            <a:off x="3178179" y="1843727"/>
            <a:ext cx="1057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1689"/>
                </a:solidFill>
              </a:rPr>
              <a:t>2024-2025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 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37CA89-6187-C9EA-5D3D-478FC929A9B7}"/>
              </a:ext>
            </a:extLst>
          </p:cNvPr>
          <p:cNvSpPr txBox="1"/>
          <p:nvPr/>
        </p:nvSpPr>
        <p:spPr>
          <a:xfrm>
            <a:off x="3141090" y="4115030"/>
            <a:ext cx="1197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Build and refine customer portal and service offerings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5D2862-1DB7-A2AC-4959-59882507C76C}"/>
              </a:ext>
            </a:extLst>
          </p:cNvPr>
          <p:cNvSpPr txBox="1"/>
          <p:nvPr/>
        </p:nvSpPr>
        <p:spPr>
          <a:xfrm>
            <a:off x="4670635" y="1839029"/>
            <a:ext cx="14182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1689"/>
                </a:solidFill>
              </a:rPr>
              <a:t>Q1 2025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Anticipated Program Launch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A06FFA-877F-AFB7-B289-F48957BE4E41}"/>
              </a:ext>
            </a:extLst>
          </p:cNvPr>
          <p:cNvSpPr txBox="1"/>
          <p:nvPr/>
        </p:nvSpPr>
        <p:spPr>
          <a:xfrm>
            <a:off x="4661869" y="4310707"/>
            <a:ext cx="142705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Through a comprehensive Marketing, Education, and Outreach campaign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DE8A7B-FD36-AEC6-A443-2174A1ACFCB3}"/>
              </a:ext>
            </a:extLst>
          </p:cNvPr>
          <p:cNvSpPr txBox="1"/>
          <p:nvPr/>
        </p:nvSpPr>
        <p:spPr>
          <a:xfrm>
            <a:off x="6179824" y="1846953"/>
            <a:ext cx="10577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1689"/>
                </a:solidFill>
              </a:rPr>
              <a:t>Q3 2025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CBO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13F222-B528-361D-26F3-DCAB0C3DFC42}"/>
              </a:ext>
            </a:extLst>
          </p:cNvPr>
          <p:cNvSpPr txBox="1"/>
          <p:nvPr/>
        </p:nvSpPr>
        <p:spPr>
          <a:xfrm>
            <a:off x="6238694" y="4637548"/>
            <a:ext cx="11974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Focused outreach led by Community Based Organizations (CBOs)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41826A-5F7E-4C98-0A29-33986A83D7F6}"/>
              </a:ext>
            </a:extLst>
          </p:cNvPr>
          <p:cNvSpPr txBox="1"/>
          <p:nvPr/>
        </p:nvSpPr>
        <p:spPr>
          <a:xfrm>
            <a:off x="7620477" y="5128173"/>
            <a:ext cx="1197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Customer applications will be accepted through 2026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230DCF-4F22-B285-77F0-15476A28E34D}"/>
              </a:ext>
            </a:extLst>
          </p:cNvPr>
          <p:cNvCxnSpPr>
            <a:cxnSpLocks/>
          </p:cNvCxnSpPr>
          <p:nvPr/>
        </p:nvCxnSpPr>
        <p:spPr>
          <a:xfrm>
            <a:off x="753353" y="3253426"/>
            <a:ext cx="0" cy="616214"/>
          </a:xfrm>
          <a:prstGeom prst="line">
            <a:avLst/>
          </a:prstGeom>
          <a:ln w="9525">
            <a:solidFill>
              <a:srgbClr val="FED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80BFCE7-E485-042C-4B29-88872A11C1D9}"/>
              </a:ext>
            </a:extLst>
          </p:cNvPr>
          <p:cNvSpPr txBox="1"/>
          <p:nvPr/>
        </p:nvSpPr>
        <p:spPr>
          <a:xfrm>
            <a:off x="7532973" y="1846953"/>
            <a:ext cx="1718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1689"/>
                </a:solidFill>
              </a:rPr>
              <a:t>Mid 2026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Deadline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AC2F925-EAD7-DE5C-F9BB-57FE87153ECB}"/>
              </a:ext>
            </a:extLst>
          </p:cNvPr>
          <p:cNvCxnSpPr>
            <a:cxnSpLocks/>
          </p:cNvCxnSpPr>
          <p:nvPr/>
        </p:nvCxnSpPr>
        <p:spPr>
          <a:xfrm>
            <a:off x="2011545" y="2558482"/>
            <a:ext cx="0" cy="69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C58F49-131E-F0CA-F77A-DB35C7808512}"/>
              </a:ext>
            </a:extLst>
          </p:cNvPr>
          <p:cNvCxnSpPr>
            <a:cxnSpLocks/>
          </p:cNvCxnSpPr>
          <p:nvPr/>
        </p:nvCxnSpPr>
        <p:spPr>
          <a:xfrm>
            <a:off x="3478832" y="2565575"/>
            <a:ext cx="0" cy="69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52C1FDC-6D54-50D5-98BD-741928289E7F}"/>
              </a:ext>
            </a:extLst>
          </p:cNvPr>
          <p:cNvCxnSpPr>
            <a:cxnSpLocks/>
          </p:cNvCxnSpPr>
          <p:nvPr/>
        </p:nvCxnSpPr>
        <p:spPr>
          <a:xfrm>
            <a:off x="5020553" y="2558482"/>
            <a:ext cx="0" cy="69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78A96DF-66F4-F94B-35C7-ED3DF6837882}"/>
              </a:ext>
            </a:extLst>
          </p:cNvPr>
          <p:cNvCxnSpPr>
            <a:cxnSpLocks/>
          </p:cNvCxnSpPr>
          <p:nvPr/>
        </p:nvCxnSpPr>
        <p:spPr>
          <a:xfrm>
            <a:off x="6519743" y="2558482"/>
            <a:ext cx="0" cy="69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D9D2913-AF88-BC62-2228-1339261DE9C5}"/>
              </a:ext>
            </a:extLst>
          </p:cNvPr>
          <p:cNvCxnSpPr>
            <a:cxnSpLocks/>
          </p:cNvCxnSpPr>
          <p:nvPr/>
        </p:nvCxnSpPr>
        <p:spPr>
          <a:xfrm>
            <a:off x="7878422" y="2565574"/>
            <a:ext cx="0" cy="69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5392E08-4EF7-13AD-BED4-39603D9508FD}"/>
              </a:ext>
            </a:extLst>
          </p:cNvPr>
          <p:cNvCxnSpPr>
            <a:cxnSpLocks/>
          </p:cNvCxnSpPr>
          <p:nvPr/>
        </p:nvCxnSpPr>
        <p:spPr>
          <a:xfrm>
            <a:off x="2013531" y="3263606"/>
            <a:ext cx="0" cy="754703"/>
          </a:xfrm>
          <a:prstGeom prst="line">
            <a:avLst/>
          </a:prstGeom>
          <a:ln w="9525">
            <a:solidFill>
              <a:srgbClr val="FED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06C8065-6B4A-4573-8F0E-A8D286D81332}"/>
              </a:ext>
            </a:extLst>
          </p:cNvPr>
          <p:cNvCxnSpPr>
            <a:cxnSpLocks/>
          </p:cNvCxnSpPr>
          <p:nvPr/>
        </p:nvCxnSpPr>
        <p:spPr>
          <a:xfrm>
            <a:off x="3478832" y="3253426"/>
            <a:ext cx="0" cy="861604"/>
          </a:xfrm>
          <a:prstGeom prst="line">
            <a:avLst/>
          </a:prstGeom>
          <a:ln w="9525">
            <a:solidFill>
              <a:srgbClr val="FED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E0C0B9-D210-4E5D-8921-DD44A7BCC338}"/>
              </a:ext>
            </a:extLst>
          </p:cNvPr>
          <p:cNvCxnSpPr>
            <a:cxnSpLocks/>
          </p:cNvCxnSpPr>
          <p:nvPr/>
        </p:nvCxnSpPr>
        <p:spPr>
          <a:xfrm>
            <a:off x="5020553" y="3260518"/>
            <a:ext cx="0" cy="1050189"/>
          </a:xfrm>
          <a:prstGeom prst="line">
            <a:avLst/>
          </a:prstGeom>
          <a:ln w="9525">
            <a:solidFill>
              <a:srgbClr val="FED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3627CC-D5BA-8942-A76F-F4B662185DC7}"/>
              </a:ext>
            </a:extLst>
          </p:cNvPr>
          <p:cNvCxnSpPr>
            <a:cxnSpLocks/>
          </p:cNvCxnSpPr>
          <p:nvPr/>
        </p:nvCxnSpPr>
        <p:spPr>
          <a:xfrm>
            <a:off x="6519743" y="3268202"/>
            <a:ext cx="0" cy="1350271"/>
          </a:xfrm>
          <a:prstGeom prst="line">
            <a:avLst/>
          </a:prstGeom>
          <a:ln w="9525">
            <a:solidFill>
              <a:srgbClr val="FED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2D8B862-3792-10DF-C603-1231ED26B113}"/>
              </a:ext>
            </a:extLst>
          </p:cNvPr>
          <p:cNvCxnSpPr>
            <a:cxnSpLocks/>
          </p:cNvCxnSpPr>
          <p:nvPr/>
        </p:nvCxnSpPr>
        <p:spPr>
          <a:xfrm flipH="1">
            <a:off x="7878422" y="3253426"/>
            <a:ext cx="16162" cy="1810949"/>
          </a:xfrm>
          <a:prstGeom prst="line">
            <a:avLst/>
          </a:prstGeom>
          <a:ln w="9525">
            <a:solidFill>
              <a:srgbClr val="FED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52660B-448C-1559-7CE0-B4D80340A308}"/>
              </a:ext>
            </a:extLst>
          </p:cNvPr>
          <p:cNvCxnSpPr>
            <a:cxnSpLocks/>
          </p:cNvCxnSpPr>
          <p:nvPr/>
        </p:nvCxnSpPr>
        <p:spPr>
          <a:xfrm>
            <a:off x="431321" y="3262260"/>
            <a:ext cx="8255479" cy="0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4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C9C2-1D36-3C84-7C16-79ABB978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39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Transportation Electrification Advisory Services (TEAS)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656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40D26-4B3E-C5E4-D448-79126AD38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4B45BDC-94BD-8675-CFB7-B7B9C131B5D4}"/>
              </a:ext>
            </a:extLst>
          </p:cNvPr>
          <p:cNvSpPr/>
          <p:nvPr/>
        </p:nvSpPr>
        <p:spPr>
          <a:xfrm>
            <a:off x="704274" y="1513155"/>
            <a:ext cx="457200" cy="457200"/>
          </a:xfrm>
          <a:custGeom>
            <a:avLst/>
            <a:gdLst>
              <a:gd name="connsiteX0" fmla="*/ 354294 w 708588"/>
              <a:gd name="connsiteY0" fmla="*/ 0 h 708588"/>
              <a:gd name="connsiteX1" fmla="*/ 708588 w 708588"/>
              <a:gd name="connsiteY1" fmla="*/ 354294 h 708588"/>
              <a:gd name="connsiteX2" fmla="*/ 354294 w 708588"/>
              <a:gd name="connsiteY2" fmla="*/ 708588 h 708588"/>
              <a:gd name="connsiteX3" fmla="*/ 291738 w 708588"/>
              <a:gd name="connsiteY3" fmla="*/ 702282 h 708588"/>
              <a:gd name="connsiteX4" fmla="*/ 532767 w 708588"/>
              <a:gd name="connsiteY4" fmla="*/ 386325 h 708588"/>
              <a:gd name="connsiteX5" fmla="*/ 523642 w 708588"/>
              <a:gd name="connsiteY5" fmla="*/ 366772 h 708588"/>
              <a:gd name="connsiteX6" fmla="*/ 523642 w 708588"/>
              <a:gd name="connsiteY6" fmla="*/ 366785 h 708588"/>
              <a:gd name="connsiteX7" fmla="*/ 366940 w 708588"/>
              <a:gd name="connsiteY7" fmla="*/ 366785 h 708588"/>
              <a:gd name="connsiteX8" fmla="*/ 442831 w 708588"/>
              <a:gd name="connsiteY8" fmla="*/ 96098 h 708588"/>
              <a:gd name="connsiteX9" fmla="*/ 432403 w 708588"/>
              <a:gd name="connsiteY9" fmla="*/ 91174 h 708588"/>
              <a:gd name="connsiteX10" fmla="*/ 166351 w 708588"/>
              <a:gd name="connsiteY10" fmla="*/ 440066 h 708588"/>
              <a:gd name="connsiteX11" fmla="*/ 175475 w 708588"/>
              <a:gd name="connsiteY11" fmla="*/ 459473 h 708588"/>
              <a:gd name="connsiteX12" fmla="*/ 332178 w 708588"/>
              <a:gd name="connsiteY12" fmla="*/ 459473 h 708588"/>
              <a:gd name="connsiteX13" fmla="*/ 265837 w 708588"/>
              <a:gd name="connsiteY13" fmla="*/ 696096 h 708588"/>
              <a:gd name="connsiteX14" fmla="*/ 216387 w 708588"/>
              <a:gd name="connsiteY14" fmla="*/ 680746 h 708588"/>
              <a:gd name="connsiteX15" fmla="*/ 0 w 708588"/>
              <a:gd name="connsiteY15" fmla="*/ 354294 h 708588"/>
              <a:gd name="connsiteX16" fmla="*/ 354294 w 708588"/>
              <a:gd name="connsiteY16" fmla="*/ 0 h 7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588" h="708588">
                <a:moveTo>
                  <a:pt x="354294" y="0"/>
                </a:moveTo>
                <a:cubicBezTo>
                  <a:pt x="549965" y="0"/>
                  <a:pt x="708588" y="158623"/>
                  <a:pt x="708588" y="354294"/>
                </a:cubicBezTo>
                <a:cubicBezTo>
                  <a:pt x="708588" y="549965"/>
                  <a:pt x="549965" y="708588"/>
                  <a:pt x="354294" y="708588"/>
                </a:cubicBezTo>
                <a:lnTo>
                  <a:pt x="291738" y="702282"/>
                </a:lnTo>
                <a:lnTo>
                  <a:pt x="532767" y="386325"/>
                </a:lnTo>
                <a:cubicBezTo>
                  <a:pt x="538126" y="378070"/>
                  <a:pt x="533056" y="366772"/>
                  <a:pt x="523642" y="366772"/>
                </a:cubicBezTo>
                <a:lnTo>
                  <a:pt x="523642" y="366785"/>
                </a:lnTo>
                <a:lnTo>
                  <a:pt x="366940" y="366785"/>
                </a:lnTo>
                <a:lnTo>
                  <a:pt x="442831" y="96098"/>
                </a:lnTo>
                <a:cubicBezTo>
                  <a:pt x="444134" y="89580"/>
                  <a:pt x="436169" y="85815"/>
                  <a:pt x="432403" y="91174"/>
                </a:cubicBezTo>
                <a:lnTo>
                  <a:pt x="166351" y="440066"/>
                </a:lnTo>
                <a:cubicBezTo>
                  <a:pt x="160847" y="448177"/>
                  <a:pt x="166060" y="459473"/>
                  <a:pt x="175475" y="459473"/>
                </a:cubicBezTo>
                <a:lnTo>
                  <a:pt x="332178" y="459473"/>
                </a:lnTo>
                <a:lnTo>
                  <a:pt x="265837" y="696096"/>
                </a:lnTo>
                <a:lnTo>
                  <a:pt x="216387" y="680746"/>
                </a:lnTo>
                <a:cubicBezTo>
                  <a:pt x="89226" y="626961"/>
                  <a:pt x="0" y="501047"/>
                  <a:pt x="0" y="354294"/>
                </a:cubicBezTo>
                <a:cubicBezTo>
                  <a:pt x="0" y="158623"/>
                  <a:pt x="158623" y="0"/>
                  <a:pt x="354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321D1D-60E9-951E-BF17-5FCCDA4BDA63}"/>
              </a:ext>
            </a:extLst>
          </p:cNvPr>
          <p:cNvSpPr/>
          <p:nvPr/>
        </p:nvSpPr>
        <p:spPr>
          <a:xfrm>
            <a:off x="704274" y="2498040"/>
            <a:ext cx="457200" cy="457200"/>
          </a:xfrm>
          <a:custGeom>
            <a:avLst/>
            <a:gdLst>
              <a:gd name="connsiteX0" fmla="*/ 354294 w 708588"/>
              <a:gd name="connsiteY0" fmla="*/ 0 h 708588"/>
              <a:gd name="connsiteX1" fmla="*/ 708588 w 708588"/>
              <a:gd name="connsiteY1" fmla="*/ 354294 h 708588"/>
              <a:gd name="connsiteX2" fmla="*/ 354294 w 708588"/>
              <a:gd name="connsiteY2" fmla="*/ 708588 h 708588"/>
              <a:gd name="connsiteX3" fmla="*/ 291738 w 708588"/>
              <a:gd name="connsiteY3" fmla="*/ 702282 h 708588"/>
              <a:gd name="connsiteX4" fmla="*/ 532767 w 708588"/>
              <a:gd name="connsiteY4" fmla="*/ 386325 h 708588"/>
              <a:gd name="connsiteX5" fmla="*/ 523642 w 708588"/>
              <a:gd name="connsiteY5" fmla="*/ 366772 h 708588"/>
              <a:gd name="connsiteX6" fmla="*/ 523642 w 708588"/>
              <a:gd name="connsiteY6" fmla="*/ 366785 h 708588"/>
              <a:gd name="connsiteX7" fmla="*/ 366940 w 708588"/>
              <a:gd name="connsiteY7" fmla="*/ 366785 h 708588"/>
              <a:gd name="connsiteX8" fmla="*/ 442831 w 708588"/>
              <a:gd name="connsiteY8" fmla="*/ 96098 h 708588"/>
              <a:gd name="connsiteX9" fmla="*/ 432403 w 708588"/>
              <a:gd name="connsiteY9" fmla="*/ 91174 h 708588"/>
              <a:gd name="connsiteX10" fmla="*/ 166351 w 708588"/>
              <a:gd name="connsiteY10" fmla="*/ 440066 h 708588"/>
              <a:gd name="connsiteX11" fmla="*/ 175475 w 708588"/>
              <a:gd name="connsiteY11" fmla="*/ 459473 h 708588"/>
              <a:gd name="connsiteX12" fmla="*/ 332178 w 708588"/>
              <a:gd name="connsiteY12" fmla="*/ 459473 h 708588"/>
              <a:gd name="connsiteX13" fmla="*/ 265837 w 708588"/>
              <a:gd name="connsiteY13" fmla="*/ 696096 h 708588"/>
              <a:gd name="connsiteX14" fmla="*/ 216387 w 708588"/>
              <a:gd name="connsiteY14" fmla="*/ 680746 h 708588"/>
              <a:gd name="connsiteX15" fmla="*/ 0 w 708588"/>
              <a:gd name="connsiteY15" fmla="*/ 354294 h 708588"/>
              <a:gd name="connsiteX16" fmla="*/ 354294 w 708588"/>
              <a:gd name="connsiteY16" fmla="*/ 0 h 70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588" h="708588">
                <a:moveTo>
                  <a:pt x="354294" y="0"/>
                </a:moveTo>
                <a:cubicBezTo>
                  <a:pt x="549965" y="0"/>
                  <a:pt x="708588" y="158623"/>
                  <a:pt x="708588" y="354294"/>
                </a:cubicBezTo>
                <a:cubicBezTo>
                  <a:pt x="708588" y="549965"/>
                  <a:pt x="549965" y="708588"/>
                  <a:pt x="354294" y="708588"/>
                </a:cubicBezTo>
                <a:lnTo>
                  <a:pt x="291738" y="702282"/>
                </a:lnTo>
                <a:lnTo>
                  <a:pt x="532767" y="386325"/>
                </a:lnTo>
                <a:cubicBezTo>
                  <a:pt x="538126" y="378070"/>
                  <a:pt x="533056" y="366772"/>
                  <a:pt x="523642" y="366772"/>
                </a:cubicBezTo>
                <a:lnTo>
                  <a:pt x="523642" y="366785"/>
                </a:lnTo>
                <a:lnTo>
                  <a:pt x="366940" y="366785"/>
                </a:lnTo>
                <a:lnTo>
                  <a:pt x="442831" y="96098"/>
                </a:lnTo>
                <a:cubicBezTo>
                  <a:pt x="444134" y="89580"/>
                  <a:pt x="436169" y="85815"/>
                  <a:pt x="432403" y="91174"/>
                </a:cubicBezTo>
                <a:lnTo>
                  <a:pt x="166351" y="440066"/>
                </a:lnTo>
                <a:cubicBezTo>
                  <a:pt x="160847" y="448177"/>
                  <a:pt x="166060" y="459473"/>
                  <a:pt x="175475" y="459473"/>
                </a:cubicBezTo>
                <a:lnTo>
                  <a:pt x="332178" y="459473"/>
                </a:lnTo>
                <a:lnTo>
                  <a:pt x="265837" y="696096"/>
                </a:lnTo>
                <a:lnTo>
                  <a:pt x="216387" y="680746"/>
                </a:lnTo>
                <a:cubicBezTo>
                  <a:pt x="89226" y="626961"/>
                  <a:pt x="0" y="501047"/>
                  <a:pt x="0" y="354294"/>
                </a:cubicBezTo>
                <a:cubicBezTo>
                  <a:pt x="0" y="158623"/>
                  <a:pt x="158623" y="0"/>
                  <a:pt x="354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F2E1D-49B6-279E-5E39-E7A5AECCD03E}"/>
              </a:ext>
            </a:extLst>
          </p:cNvPr>
          <p:cNvSpPr txBox="1"/>
          <p:nvPr/>
        </p:nvSpPr>
        <p:spPr>
          <a:xfrm>
            <a:off x="1414130" y="1513155"/>
            <a:ext cx="71012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can TEAS help?     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Medium/heavy-duty fleets transitioning at least one vehicle to zero-emission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Prospective site in SDGE territory</a:t>
            </a:r>
          </a:p>
          <a:p>
            <a:pPr>
              <a:spcAft>
                <a:spcPts val="120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C0D8F525-1A11-57EA-5238-0E7F308E6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60" y="3677111"/>
            <a:ext cx="8712679" cy="218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DGE">
      <a:dk1>
        <a:sysClr val="windowText" lastClr="000000"/>
      </a:dk1>
      <a:lt1>
        <a:sysClr val="window" lastClr="FFFFFF"/>
      </a:lt1>
      <a:dk2>
        <a:srgbClr val="666366"/>
      </a:dk2>
      <a:lt2>
        <a:srgbClr val="E7E6E6"/>
      </a:lt2>
      <a:accent1>
        <a:srgbClr val="001689"/>
      </a:accent1>
      <a:accent2>
        <a:srgbClr val="58B847"/>
      </a:accent2>
      <a:accent3>
        <a:srgbClr val="FED600"/>
      </a:accent3>
      <a:accent4>
        <a:srgbClr val="0193D5"/>
      </a:accent4>
      <a:accent5>
        <a:srgbClr val="009F92"/>
      </a:accent5>
      <a:accent6>
        <a:srgbClr val="4ACCD4"/>
      </a:accent6>
      <a:hlink>
        <a:srgbClr val="0563C1"/>
      </a:hlink>
      <a:folHlink>
        <a:srgbClr val="954F72"/>
      </a:folHlink>
    </a:clrScheme>
    <a:fontScheme name="S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7711321543414AA1CD87655816200A" ma:contentTypeVersion="" ma:contentTypeDescription="Create a new document." ma:contentTypeScope="" ma:versionID="7d6f60bd55fc702226a450605694356e">
  <xsd:schema xmlns:xsd="http://www.w3.org/2001/XMLSchema" xmlns:xs="http://www.w3.org/2001/XMLSchema" xmlns:p="http://schemas.microsoft.com/office/2006/metadata/properties" xmlns:ns2="61e4e9ef-9b7e-4427-be7a-5e4be3d9bcea" xmlns:ns3="2A81EC0E-46CA-41E9-86A2-2B4071FDF468" xmlns:ns4="2a81ec0e-46ca-41e9-86a2-2b4071fdf468" xmlns:ns5="0617b76b-5bc2-4535-b01f-7ee38ca4afa6" xmlns:ns6="ba3edced-cb8d-4cd7-ad88-9b628a3f0a22" targetNamespace="http://schemas.microsoft.com/office/2006/metadata/properties" ma:root="true" ma:fieldsID="aa712ff9638c8f70b200ba1ea6e0e828" ns2:_="" ns3:_="" ns4:_="" ns5:_="" ns6:_="">
    <xsd:import namespace="61e4e9ef-9b7e-4427-be7a-5e4be3d9bcea"/>
    <xsd:import namespace="2A81EC0E-46CA-41E9-86A2-2B4071FDF468"/>
    <xsd:import namespace="2a81ec0e-46ca-41e9-86a2-2b4071fdf468"/>
    <xsd:import namespace="0617b76b-5bc2-4535-b01f-7ee38ca4afa6"/>
    <xsd:import namespace="ba3edced-cb8d-4cd7-ad88-9b628a3f0a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5:TaxCatchAll" minOccurs="0"/>
                <xsd:element ref="ns6:SharedWithUsers" minOccurs="0"/>
                <xsd:element ref="ns6:SharedWithDetails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4e9ef-9b7e-4427-be7a-5e4be3d9bce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1EC0E-46CA-41E9-86A2-2B4071FDF4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1ec0e-46ca-41e9-86a2-2b4071fdf468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9c8f0f-62e3-48c7-84e8-4daf5ce6c2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7b76b-5bc2-4535-b01f-7ee38ca4afa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1df980c-0684-4fbc-91c1-00f6ee2cfe5d}" ma:internalName="TaxCatchAll" ma:showField="CatchAllData" ma:web="0617b76b-5bc2-4535-b01f-7ee38ca4af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edced-cb8d-4cd7-ad88-9b628a3f0a22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17b76b-5bc2-4535-b01f-7ee38ca4afa6" xsi:nil="true"/>
    <lcf76f155ced4ddcb4097134ff3c332f xmlns="2a81ec0e-46ca-41e9-86a2-2b4071fdf46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CDA3C5-AB42-4BCF-9A81-986A8A6E5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4e9ef-9b7e-4427-be7a-5e4be3d9bcea"/>
    <ds:schemaRef ds:uri="2A81EC0E-46CA-41E9-86A2-2B4071FDF468"/>
    <ds:schemaRef ds:uri="2a81ec0e-46ca-41e9-86a2-2b4071fdf468"/>
    <ds:schemaRef ds:uri="0617b76b-5bc2-4535-b01f-7ee38ca4afa6"/>
    <ds:schemaRef ds:uri="ba3edced-cb8d-4cd7-ad88-9b628a3f0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EE4E82-CCDF-49CB-BCA3-55CA76B24AF2}">
  <ds:schemaRefs>
    <ds:schemaRef ds:uri="http://schemas.microsoft.com/office/2006/metadata/properties"/>
    <ds:schemaRef ds:uri="http://schemas.microsoft.com/office/infopath/2007/PartnerControls"/>
    <ds:schemaRef ds:uri="0617b76b-5bc2-4535-b01f-7ee38ca4afa6"/>
    <ds:schemaRef ds:uri="2a81ec0e-46ca-41e9-86a2-2b4071fdf468"/>
  </ds:schemaRefs>
</ds:datastoreItem>
</file>

<file path=customXml/itemProps3.xml><?xml version="1.0" encoding="utf-8"?>
<ds:datastoreItem xmlns:ds="http://schemas.openxmlformats.org/officeDocument/2006/customXml" ds:itemID="{EA805C31-3692-43BA-BC55-2D52A85713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25087</TotalTime>
  <Words>675</Words>
  <Application>Microsoft Office PowerPoint</Application>
  <PresentationFormat>On-screen Show (4:3)</PresentationFormat>
  <Paragraphs>117</Paragraphs>
  <Slides>11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Courier New</vt:lpstr>
      <vt:lpstr>Verdana</vt:lpstr>
      <vt:lpstr>Wingdings</vt:lpstr>
      <vt:lpstr>Office Theme</vt:lpstr>
      <vt:lpstr>TEAS Transportation Electrification Advisory Services</vt:lpstr>
      <vt:lpstr>Clean Transportation Programs</vt:lpstr>
      <vt:lpstr>Clean Transportation Programs</vt:lpstr>
      <vt:lpstr>Electric Vehicle/New Business Pathways</vt:lpstr>
      <vt:lpstr>Transportation Electrification Advisory Services (TEAS) </vt:lpstr>
      <vt:lpstr>Transportation Electrification Advisory Services (TEAS) </vt:lpstr>
      <vt:lpstr>Transportation Electrification Advisory Services (TEAS) </vt:lpstr>
      <vt:lpstr>Transportation Electrification Advisory Services (TEAS) </vt:lpstr>
      <vt:lpstr>Transportation Electrification Advisory Services (TEAS) </vt:lpstr>
      <vt:lpstr>PowerPoint Presentation</vt:lpstr>
      <vt:lpstr>Transportation Electrification Advisory Services (TEAS) </vt:lpstr>
    </vt:vector>
  </TitlesOfParts>
  <Company>Sempra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Zubaidi, Maher (Contractor)</dc:creator>
  <cp:lastModifiedBy>Brungardt, Eva C</cp:lastModifiedBy>
  <cp:revision>49</cp:revision>
  <dcterms:created xsi:type="dcterms:W3CDTF">2022-12-06T23:00:42Z</dcterms:created>
  <dcterms:modified xsi:type="dcterms:W3CDTF">2025-01-09T05:33:32Z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0x0101003A7711321543414AA1CD87655816200A</vt:lpwstr>
  </property>
  <property fmtid="{D5CDD505-2E9C-101B-9397-08002B2CF9AE}" pid="3" name="MediaServiceImageTags">
    <vt:lpwstr/>
  </property>
</Properties>
</file>