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14"/>
  </p:notesMasterIdLst>
  <p:handoutMasterIdLst>
    <p:handoutMasterId r:id="rId15"/>
  </p:handoutMasterIdLst>
  <p:sldIdLst>
    <p:sldId id="257" r:id="rId5"/>
    <p:sldId id="319" r:id="rId6"/>
    <p:sldId id="317" r:id="rId7"/>
    <p:sldId id="324" r:id="rId8"/>
    <p:sldId id="325" r:id="rId9"/>
    <p:sldId id="326" r:id="rId10"/>
    <p:sldId id="322" r:id="rId11"/>
    <p:sldId id="323" r:id="rId12"/>
    <p:sldId id="32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ndy Wilde" initials="R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78286" autoAdjust="0"/>
  </p:normalViewPr>
  <p:slideViewPr>
    <p:cSldViewPr>
      <p:cViewPr>
        <p:scale>
          <a:sx n="91" d="100"/>
          <a:sy n="91" d="100"/>
        </p:scale>
        <p:origin x="-1548" y="216"/>
      </p:cViewPr>
      <p:guideLst>
        <p:guide orient="horz" pos="2160"/>
        <p:guide pos="2880"/>
      </p:guideLst>
    </p:cSldViewPr>
  </p:slideViewPr>
  <p:notesTextViewPr>
    <p:cViewPr>
      <p:scale>
        <a:sx n="1" d="1"/>
        <a:sy n="1" d="1"/>
      </p:scale>
      <p:origin x="0" y="0"/>
    </p:cViewPr>
  </p:notesTextViewPr>
  <p:notesViewPr>
    <p:cSldViewPr>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97ADDE-AA98-4231-8933-84AFDE8F8C70}" type="datetimeFigureOut">
              <a:rPr lang="en-US" smtClean="0"/>
              <a:t>7/14/2016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469F98-AA5E-493F-913B-1438D6EE7EFE}" type="slidenum">
              <a:rPr lang="en-US" smtClean="0"/>
              <a:t>‹#›</a:t>
            </a:fld>
            <a:endParaRPr lang="en-US"/>
          </a:p>
        </p:txBody>
      </p:sp>
    </p:spTree>
    <p:extLst>
      <p:ext uri="{BB962C8B-B14F-4D97-AF65-F5344CB8AC3E}">
        <p14:creationId xmlns:p14="http://schemas.microsoft.com/office/powerpoint/2010/main" val="3936991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00643-BE51-429B-BB6E-DA868DE47FD7}" type="datetimeFigureOut">
              <a:rPr lang="en-US" smtClean="0"/>
              <a:t>7/14/2016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BEF24-05B0-4669-8859-31CBBB272BB8}" type="slidenum">
              <a:rPr lang="en-US" smtClean="0"/>
              <a:t>‹#›</a:t>
            </a:fld>
            <a:endParaRPr lang="en-US"/>
          </a:p>
        </p:txBody>
      </p:sp>
    </p:spTree>
    <p:extLst>
      <p:ext uri="{BB962C8B-B14F-4D97-AF65-F5344CB8AC3E}">
        <p14:creationId xmlns:p14="http://schemas.microsoft.com/office/powerpoint/2010/main" val="413268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BEF24-05B0-4669-8859-31CBBB272BB8}" type="slidenum">
              <a:rPr lang="en-US" smtClean="0"/>
              <a:t>1</a:t>
            </a:fld>
            <a:endParaRPr lang="en-US"/>
          </a:p>
        </p:txBody>
      </p:sp>
    </p:spTree>
    <p:extLst>
      <p:ext uri="{BB962C8B-B14F-4D97-AF65-F5344CB8AC3E}">
        <p14:creationId xmlns:p14="http://schemas.microsoft.com/office/powerpoint/2010/main" val="2613010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1" lang="en-US" sz="1100" b="0" i="0" u="none" strike="noStrike" kern="1200" cap="none" spc="0" normalizeH="0" baseline="0" noProof="0" dirty="0" smtClean="0">
                <a:ln>
                  <a:noFill/>
                </a:ln>
                <a:solidFill>
                  <a:srgbClr val="000000"/>
                </a:solidFill>
                <a:effectLst/>
                <a:uLnTx/>
                <a:uFillTx/>
                <a:latin typeface="Times New Roman" pitchFamily="18" charset="0"/>
                <a:ea typeface="ＭＳ Ｐゴシック" pitchFamily="-111" charset="-128"/>
                <a:cs typeface="Tahoma" charset="0"/>
              </a:rPr>
              <a:t>San Diego Clean Cities </a:t>
            </a:r>
            <a:r>
              <a:rPr kumimoji="1" lang="en-US" sz="1100" b="0" i="0" u="none" strike="noStrike" kern="1200" cap="none" spc="0" normalizeH="0" baseline="0" noProof="0" dirty="0" smtClean="0">
                <a:ln>
                  <a:noFill/>
                </a:ln>
                <a:solidFill>
                  <a:srgbClr val="000000"/>
                </a:solidFill>
                <a:effectLst/>
                <a:uLnTx/>
                <a:uFillTx/>
                <a:latin typeface="Arial Narrow" charset="0"/>
                <a:ea typeface="Arial Narrow" charset="0"/>
                <a:cs typeface="Arial Narrow" charset="0"/>
              </a:rPr>
              <a:t>is</a:t>
            </a:r>
            <a:r>
              <a:rPr kumimoji="1" lang="en-US" sz="1100" b="0" i="0" u="none" strike="noStrike" kern="1200" cap="none" spc="0" normalizeH="0" baseline="0" noProof="0" dirty="0" smtClean="0">
                <a:ln>
                  <a:noFill/>
                </a:ln>
                <a:solidFill>
                  <a:srgbClr val="000000"/>
                </a:solidFill>
                <a:effectLst/>
                <a:uLnTx/>
                <a:uFillTx/>
                <a:latin typeface="Times New Roman" pitchFamily="18" charset="0"/>
                <a:ea typeface="ＭＳ Ｐゴシック" pitchFamily="-111" charset="-128"/>
                <a:cs typeface="Tahoma" charset="0"/>
              </a:rPr>
              <a:t> </a:t>
            </a:r>
            <a:r>
              <a:rPr kumimoji="1" 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pitchFamily="-111" charset="-128"/>
                <a:cs typeface="ＭＳ Ｐゴシック" pitchFamily="-111" charset="-128"/>
              </a:rPr>
              <a:t>dedicated to reducing regional petroleum consumption and emissions through the deployment of alternative fuel and advanced technology vehicles. The Coalition‘s public, private, and nonprofit members work together to help fleets and consumers make informed choices on alternative fuels and fuel economy and overcome barriers to the greater adoption of clean transportation technologies.</a:t>
            </a:r>
            <a:endParaRPr kumimoji="1" lang="en-US" sz="1100" b="0" i="0" u="none" strike="noStrike" kern="1200" cap="none" spc="0" normalizeH="0" baseline="0" noProof="0" dirty="0" smtClean="0">
              <a:ln>
                <a:noFill/>
              </a:ln>
              <a:solidFill>
                <a:srgbClr val="000000"/>
              </a:solidFill>
              <a:effectLst/>
              <a:uLnTx/>
              <a:uFillTx/>
              <a:latin typeface="Times New Roman" pitchFamily="18" charset="0"/>
              <a:ea typeface="ＭＳ Ｐゴシック" pitchFamily="-111" charset="-128"/>
              <a:cs typeface="Tahoma"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B4BEF24-05B0-4669-8859-31CBBB272BB8}" type="slidenum">
              <a:rPr lang="en-US" smtClean="0"/>
              <a:t>2</a:t>
            </a:fld>
            <a:endParaRPr lang="en-US"/>
          </a:p>
        </p:txBody>
      </p:sp>
    </p:spTree>
    <p:extLst>
      <p:ext uri="{BB962C8B-B14F-4D97-AF65-F5344CB8AC3E}">
        <p14:creationId xmlns:p14="http://schemas.microsoft.com/office/powerpoint/2010/main" val="2887717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9B1090-0BD9-4A4E-AF51-F8E61D625E1B}" type="slidenum">
              <a:rPr lang="en-US" smtClean="0"/>
              <a:t>3</a:t>
            </a:fld>
            <a:endParaRPr lang="en-US"/>
          </a:p>
        </p:txBody>
      </p:sp>
    </p:spTree>
    <p:extLst>
      <p:ext uri="{BB962C8B-B14F-4D97-AF65-F5344CB8AC3E}">
        <p14:creationId xmlns:p14="http://schemas.microsoft.com/office/powerpoint/2010/main" val="355471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4BEF24-05B0-4669-8859-31CBBB272BB8}" type="slidenum">
              <a:rPr lang="en-US" smtClean="0"/>
              <a:t>4</a:t>
            </a:fld>
            <a:endParaRPr lang="en-US"/>
          </a:p>
        </p:txBody>
      </p:sp>
    </p:spTree>
    <p:extLst>
      <p:ext uri="{BB962C8B-B14F-4D97-AF65-F5344CB8AC3E}">
        <p14:creationId xmlns:p14="http://schemas.microsoft.com/office/powerpoint/2010/main" val="264434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specific notes from Natalie</a:t>
            </a:r>
            <a:endParaRPr lang="en-US" dirty="0"/>
          </a:p>
        </p:txBody>
      </p:sp>
      <p:sp>
        <p:nvSpPr>
          <p:cNvPr id="4" name="Slide Number Placeholder 3"/>
          <p:cNvSpPr>
            <a:spLocks noGrp="1"/>
          </p:cNvSpPr>
          <p:nvPr>
            <p:ph type="sldNum" sz="quarter" idx="10"/>
          </p:nvPr>
        </p:nvSpPr>
        <p:spPr/>
        <p:txBody>
          <a:bodyPr/>
          <a:lstStyle/>
          <a:p>
            <a:fld id="{9B4BEF24-05B0-4669-8859-31CBBB272BB8}" type="slidenum">
              <a:rPr lang="en-US" smtClean="0"/>
              <a:t>5</a:t>
            </a:fld>
            <a:endParaRPr lang="en-US"/>
          </a:p>
        </p:txBody>
      </p:sp>
    </p:spTree>
    <p:extLst>
      <p:ext uri="{BB962C8B-B14F-4D97-AF65-F5344CB8AC3E}">
        <p14:creationId xmlns:p14="http://schemas.microsoft.com/office/powerpoint/2010/main" val="1228610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descr="M:\MARKETING\_TRANSPORTATION\_CLEAN CITIES COALITION\PowerPoint_Template\clean_cities_ppt_title.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440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352800" y="2133600"/>
            <a:ext cx="5257800" cy="609600"/>
          </a:xfrm>
          <a:prstGeom prst="rect">
            <a:avLst/>
          </a:prstGeom>
        </p:spPr>
        <p:txBody>
          <a:bodyPr>
            <a:normAutofit/>
          </a:bodyPr>
          <a:lstStyle>
            <a:lvl1pPr algn="l">
              <a:defRPr sz="3200">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352800" y="2971800"/>
            <a:ext cx="4572000" cy="457200"/>
          </a:xfrm>
        </p:spPr>
        <p:txBody>
          <a:bodyPr>
            <a:normAutofit/>
          </a:bodyPr>
          <a:lstStyle>
            <a:lvl1pPr marL="0" indent="0" algn="l">
              <a:buNone/>
              <a:defRPr sz="2000">
                <a:solidFill>
                  <a:schemeClr val="tx1">
                    <a:tint val="75000"/>
                  </a:schemeClr>
                </a:solidFill>
                <a:latin typeface="Myriad Pro"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6FB366E-C480-4D4F-9874-23F286054790}"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31303391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72952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378298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8" name="Footer Placeholder 7"/>
          <p:cNvSpPr>
            <a:spLocks noGrp="1"/>
          </p:cNvSpPr>
          <p:nvPr>
            <p:ph type="ftr" sz="quarter" idx="11"/>
          </p:nvPr>
        </p:nvSpPr>
        <p:spPr/>
        <p:txBody>
          <a:bodyPr/>
          <a:lstStyle/>
          <a:p>
            <a:endParaRPr lang="en-US">
              <a:solidFill>
                <a:srgbClr val="002060">
                  <a:tint val="75000"/>
                </a:srgbClr>
              </a:solidFill>
            </a:endParaRPr>
          </a:p>
        </p:txBody>
      </p:sp>
      <p:sp>
        <p:nvSpPr>
          <p:cNvPr id="9" name="Slide Number Placeholder 8"/>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867142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4" name="Footer Placeholder 3"/>
          <p:cNvSpPr>
            <a:spLocks noGrp="1"/>
          </p:cNvSpPr>
          <p:nvPr>
            <p:ph type="ftr" sz="quarter" idx="11"/>
          </p:nvPr>
        </p:nvSpPr>
        <p:spPr/>
        <p:txBody>
          <a:bodyPr/>
          <a:lstStyle/>
          <a:p>
            <a:endParaRPr lang="en-US">
              <a:solidFill>
                <a:srgbClr val="002060">
                  <a:tint val="75000"/>
                </a:srgbClr>
              </a:solidFill>
            </a:endParaRPr>
          </a:p>
        </p:txBody>
      </p:sp>
      <p:sp>
        <p:nvSpPr>
          <p:cNvPr id="5" name="Slide Number Placeholder 4"/>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75805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3" name="Footer Placeholder 2"/>
          <p:cNvSpPr>
            <a:spLocks noGrp="1"/>
          </p:cNvSpPr>
          <p:nvPr>
            <p:ph type="ftr" sz="quarter" idx="11"/>
          </p:nvPr>
        </p:nvSpPr>
        <p:spPr/>
        <p:txBody>
          <a:bodyPr/>
          <a:lstStyle/>
          <a:p>
            <a:endParaRPr lang="en-US">
              <a:solidFill>
                <a:srgbClr val="002060">
                  <a:tint val="75000"/>
                </a:srgbClr>
              </a:solidFill>
            </a:endParaRPr>
          </a:p>
        </p:txBody>
      </p:sp>
      <p:sp>
        <p:nvSpPr>
          <p:cNvPr id="4" name="Slide Number Placeholder 3"/>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297000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230628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7330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466998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321105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3366102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descr="M:\MARKETING\_TRANSPORTATION\_CLEAN CITIES COALITION\PowerPoint_Template\clean_cities_ppt_std_backgrou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0"/>
            <a:ext cx="8229600" cy="1143000"/>
          </a:xfrm>
          <a:prstGeom prst="rect">
            <a:avLst/>
          </a:prstGeom>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FB366E-C480-4D4F-9874-23F286054790}"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186758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cxnSp>
        <p:nvCxnSpPr>
          <p:cNvPr id="7" name="Straight Connector 6"/>
          <p:cNvCxnSpPr/>
          <p:nvPr userDrawn="1"/>
        </p:nvCxnSpPr>
        <p:spPr>
          <a:xfrm>
            <a:off x="1752600" y="13716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90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1445526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534784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8" name="Footer Placeholder 7"/>
          <p:cNvSpPr>
            <a:spLocks noGrp="1"/>
          </p:cNvSpPr>
          <p:nvPr>
            <p:ph type="ftr" sz="quarter" idx="11"/>
          </p:nvPr>
        </p:nvSpPr>
        <p:spPr/>
        <p:txBody>
          <a:bodyPr/>
          <a:lstStyle/>
          <a:p>
            <a:endParaRPr lang="en-US">
              <a:solidFill>
                <a:srgbClr val="002060">
                  <a:tint val="75000"/>
                </a:srgbClr>
              </a:solidFill>
            </a:endParaRPr>
          </a:p>
        </p:txBody>
      </p:sp>
      <p:sp>
        <p:nvSpPr>
          <p:cNvPr id="9" name="Slide Number Placeholder 8"/>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6450963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4" name="Footer Placeholder 3"/>
          <p:cNvSpPr>
            <a:spLocks noGrp="1"/>
          </p:cNvSpPr>
          <p:nvPr>
            <p:ph type="ftr" sz="quarter" idx="11"/>
          </p:nvPr>
        </p:nvSpPr>
        <p:spPr/>
        <p:txBody>
          <a:bodyPr/>
          <a:lstStyle/>
          <a:p>
            <a:endParaRPr lang="en-US">
              <a:solidFill>
                <a:srgbClr val="002060">
                  <a:tint val="75000"/>
                </a:srgbClr>
              </a:solidFill>
            </a:endParaRPr>
          </a:p>
        </p:txBody>
      </p:sp>
      <p:sp>
        <p:nvSpPr>
          <p:cNvPr id="5" name="Slide Number Placeholder 4"/>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405890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3" name="Footer Placeholder 2"/>
          <p:cNvSpPr>
            <a:spLocks noGrp="1"/>
          </p:cNvSpPr>
          <p:nvPr>
            <p:ph type="ftr" sz="quarter" idx="11"/>
          </p:nvPr>
        </p:nvSpPr>
        <p:spPr/>
        <p:txBody>
          <a:bodyPr/>
          <a:lstStyle/>
          <a:p>
            <a:endParaRPr lang="en-US">
              <a:solidFill>
                <a:srgbClr val="002060">
                  <a:tint val="75000"/>
                </a:srgbClr>
              </a:solidFill>
            </a:endParaRPr>
          </a:p>
        </p:txBody>
      </p:sp>
      <p:sp>
        <p:nvSpPr>
          <p:cNvPr id="4" name="Slide Number Placeholder 3"/>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706104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303147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535750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309439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99977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M:\MARKETING\_TRANSPORTATION\_CLEAN CITIES COALITION\PowerPoint_Template\clean_cities_ppt_std_backgrou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0"/>
            <a:ext cx="8229600" cy="1143000"/>
          </a:xfrm>
          <a:prstGeom prst="rect">
            <a:avLst/>
          </a:prstGeom>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209800"/>
            <a:ext cx="4038600" cy="39163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6FB366E-C480-4D4F-9874-23F286054790}"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74217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02615807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cxnSp>
        <p:nvCxnSpPr>
          <p:cNvPr id="7" name="Straight Connector 6"/>
          <p:cNvCxnSpPr/>
          <p:nvPr userDrawn="1"/>
        </p:nvCxnSpPr>
        <p:spPr>
          <a:xfrm>
            <a:off x="1752600" y="13716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6241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640161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455506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8" name="Footer Placeholder 7"/>
          <p:cNvSpPr>
            <a:spLocks noGrp="1"/>
          </p:cNvSpPr>
          <p:nvPr>
            <p:ph type="ftr" sz="quarter" idx="11"/>
          </p:nvPr>
        </p:nvSpPr>
        <p:spPr/>
        <p:txBody>
          <a:bodyPr/>
          <a:lstStyle/>
          <a:p>
            <a:endParaRPr lang="en-US">
              <a:solidFill>
                <a:srgbClr val="002060">
                  <a:tint val="75000"/>
                </a:srgbClr>
              </a:solidFill>
            </a:endParaRPr>
          </a:p>
        </p:txBody>
      </p:sp>
      <p:sp>
        <p:nvSpPr>
          <p:cNvPr id="9" name="Slide Number Placeholder 8"/>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430308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4" name="Footer Placeholder 3"/>
          <p:cNvSpPr>
            <a:spLocks noGrp="1"/>
          </p:cNvSpPr>
          <p:nvPr>
            <p:ph type="ftr" sz="quarter" idx="11"/>
          </p:nvPr>
        </p:nvSpPr>
        <p:spPr/>
        <p:txBody>
          <a:bodyPr/>
          <a:lstStyle/>
          <a:p>
            <a:endParaRPr lang="en-US">
              <a:solidFill>
                <a:srgbClr val="002060">
                  <a:tint val="75000"/>
                </a:srgbClr>
              </a:solidFill>
            </a:endParaRPr>
          </a:p>
        </p:txBody>
      </p:sp>
      <p:sp>
        <p:nvSpPr>
          <p:cNvPr id="5" name="Slide Number Placeholder 4"/>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1081066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3" name="Footer Placeholder 2"/>
          <p:cNvSpPr>
            <a:spLocks noGrp="1"/>
          </p:cNvSpPr>
          <p:nvPr>
            <p:ph type="ftr" sz="quarter" idx="11"/>
          </p:nvPr>
        </p:nvSpPr>
        <p:spPr/>
        <p:txBody>
          <a:bodyPr/>
          <a:lstStyle/>
          <a:p>
            <a:endParaRPr lang="en-US">
              <a:solidFill>
                <a:srgbClr val="002060">
                  <a:tint val="75000"/>
                </a:srgbClr>
              </a:solidFill>
            </a:endParaRPr>
          </a:p>
        </p:txBody>
      </p:sp>
      <p:sp>
        <p:nvSpPr>
          <p:cNvPr id="4" name="Slide Number Placeholder 3"/>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4103192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97832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6344494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4933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M:\MARKETING\_TRANSPORTATION\_CLEAN CITIES COALITION\PowerPoint_Template\clean_cities_ppt_std_backgrou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38200"/>
            <a:ext cx="8229600" cy="1143000"/>
          </a:xfrm>
          <a:prstGeom prst="rect">
            <a:avLst/>
          </a:prstGeom>
        </p:spPr>
        <p:txBody>
          <a:bodyPr/>
          <a:lstStyle>
            <a:lvl1pPr>
              <a:defRPr>
                <a:latin typeface="Myriad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p:spPr>
        <p:txBody>
          <a:bodyPr anchor="b">
            <a:normAutofit/>
          </a:bodyPr>
          <a:lstStyle>
            <a:lvl1pPr marL="0" indent="0">
              <a:buNone/>
              <a:defRPr sz="20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90801"/>
            <a:ext cx="4040188" cy="3535362"/>
          </a:xfr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p:spPr>
        <p:txBody>
          <a:bodyPr anchor="b">
            <a:normAutofit/>
          </a:bodyPr>
          <a:lstStyle>
            <a:lvl1pPr marL="0" indent="0">
              <a:buNone/>
              <a:defRPr sz="2000" b="1">
                <a:latin typeface="Myriad Pro"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90801"/>
            <a:ext cx="4041775" cy="3535362"/>
          </a:xfrm>
        </p:spPr>
        <p:txBody>
          <a:bodyPr/>
          <a:lstStyle>
            <a:lvl1pPr>
              <a:defRPr sz="2400">
                <a:latin typeface="Myriad Pro" pitchFamily="34" charset="0"/>
              </a:defRPr>
            </a:lvl1pPr>
            <a:lvl2pPr>
              <a:defRPr sz="2000">
                <a:latin typeface="Myriad Pro" pitchFamily="34" charset="0"/>
              </a:defRPr>
            </a:lvl2pPr>
            <a:lvl3pPr>
              <a:defRPr sz="1800">
                <a:latin typeface="Myriad Pro" pitchFamily="34" charset="0"/>
              </a:defRPr>
            </a:lvl3pPr>
            <a:lvl4pPr>
              <a:defRPr sz="1600">
                <a:latin typeface="Myriad Pro" pitchFamily="34" charset="0"/>
              </a:defRPr>
            </a:lvl4pPr>
            <a:lvl5pPr>
              <a:defRPr sz="1600">
                <a:latin typeface="Myriad Pro"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6FB366E-C480-4D4F-9874-23F286054790}"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2683532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10021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2" descr="M:\MARKETING\_TRANSPORTATION\_CLEAN CITIES COALITION\PowerPoint_Template\clean_cities_ppt-solid_backgrou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0"/>
            <a:ext cx="8229600" cy="1143000"/>
          </a:xfrm>
          <a:prstGeom prst="rect">
            <a:avLst/>
          </a:prstGeom>
        </p:spPr>
        <p:txBody>
          <a:bodyPr/>
          <a:lstStyle>
            <a:lvl1pPr>
              <a:defRPr>
                <a:solidFill>
                  <a:schemeClr val="bg1"/>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lvl1pPr>
              <a:defRPr>
                <a:solidFill>
                  <a:schemeClr val="bg1"/>
                </a:solidFill>
                <a:latin typeface="Myriad Pro" pitchFamily="34" charset="0"/>
              </a:defRPr>
            </a:lvl1pPr>
            <a:lvl2pPr>
              <a:defRPr>
                <a:solidFill>
                  <a:schemeClr val="bg1"/>
                </a:solidFill>
                <a:latin typeface="Myriad Pro" pitchFamily="34" charset="0"/>
              </a:defRPr>
            </a:lvl2pPr>
            <a:lvl3pPr>
              <a:defRPr>
                <a:solidFill>
                  <a:schemeClr val="bg1"/>
                </a:solidFill>
                <a:latin typeface="Myriad Pro" pitchFamily="34" charset="0"/>
              </a:defRPr>
            </a:lvl3pPr>
            <a:lvl4pPr>
              <a:defRPr>
                <a:solidFill>
                  <a:schemeClr val="bg1"/>
                </a:solidFill>
                <a:latin typeface="Myriad Pro" pitchFamily="34" charset="0"/>
              </a:defRPr>
            </a:lvl4pPr>
            <a:lvl5pPr>
              <a:defRPr>
                <a:solidFill>
                  <a:schemeClr val="bg1"/>
                </a:solidFill>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6FB366E-C480-4D4F-9874-23F286054790}"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8509943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2" descr="M:\MARKETING\_TRANSPORTATION\_CLEAN CITIES COALITION\PowerPoint_Template\clean_cities_ppt-solid_backgrou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latin typeface="Myriad Pro"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latin typeface="Myriad Pro"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latin typeface="Myriad Pro"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6FB366E-C480-4D4F-9874-23F286054790}"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24441011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M:\MARKETING\_TRANSPORTATION\_CLEAN CITIES COALITION\PowerPoint_Template\clean_cities_ppt-solid_backgroun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latin typeface="Myriad Pro"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6FB366E-C480-4D4F-9874-23F286054790}"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E82096-5EE0-4836-A51C-F1D327A73CBE}" type="slidenum">
              <a:rPr lang="en-US" smtClean="0"/>
              <a:t>‹#›</a:t>
            </a:fld>
            <a:endParaRPr lang="en-US"/>
          </a:p>
        </p:txBody>
      </p:sp>
    </p:spTree>
    <p:extLst>
      <p:ext uri="{BB962C8B-B14F-4D97-AF65-F5344CB8AC3E}">
        <p14:creationId xmlns:p14="http://schemas.microsoft.com/office/powerpoint/2010/main" val="32014380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1886439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cxnSp>
        <p:nvCxnSpPr>
          <p:cNvPr id="7" name="Straight Connector 6"/>
          <p:cNvCxnSpPr/>
          <p:nvPr userDrawn="1"/>
        </p:nvCxnSpPr>
        <p:spPr>
          <a:xfrm>
            <a:off x="1752600" y="1371600"/>
            <a:ext cx="68580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4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M:\MARKETING\_TRANSPORTATION\_CLEAN CITIES COALITION\PowerPoint_Template\clean_cities_ppt_std_background.jp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0" y="0"/>
            <a:ext cx="9144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B366E-C480-4D4F-9874-23F286054790}" type="datetimeFigureOut">
              <a:rPr lang="en-US" smtClean="0"/>
              <a:t>7/14/2016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E82096-5EE0-4836-A51C-F1D327A73CBE}" type="slidenum">
              <a:rPr lang="en-US" smtClean="0"/>
              <a:t>‹#›</a:t>
            </a:fld>
            <a:endParaRPr lang="en-US"/>
          </a:p>
        </p:txBody>
      </p:sp>
      <p:sp>
        <p:nvSpPr>
          <p:cNvPr id="8" name="Title 1"/>
          <p:cNvSpPr txBox="1">
            <a:spLocks/>
          </p:cNvSpPr>
          <p:nvPr userDrawn="1"/>
        </p:nvSpPr>
        <p:spPr>
          <a:xfrm>
            <a:off x="457200" y="762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yriad Pro"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5330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7" r:id="rId6"/>
    <p:sldLayoutId id="2147483654" r:id="rId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304800"/>
            <a:ext cx="1169987"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600200" y="274638"/>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0200" y="1600200"/>
            <a:ext cx="7086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9330704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304800"/>
            <a:ext cx="1169987"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600200" y="274638"/>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0200" y="1600200"/>
            <a:ext cx="7086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07131894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304800"/>
            <a:ext cx="1169987" cy="597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1600200" y="274638"/>
            <a:ext cx="7086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0200" y="1600200"/>
            <a:ext cx="7086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57A2-B5CE-4766-B6BA-38EF22B3C037}" type="datetimeFigureOut">
              <a:rPr lang="en-US" smtClean="0">
                <a:solidFill>
                  <a:srgbClr val="002060">
                    <a:tint val="75000"/>
                  </a:srgbClr>
                </a:solidFill>
              </a:rPr>
              <a:pPr/>
              <a:t>7/14/2016</a:t>
            </a:fld>
            <a:endParaRPr lang="en-US">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8B7F5-2979-4E1B-A1CA-363F20F1970A}"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65488047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2286000"/>
            <a:ext cx="5715000" cy="609600"/>
          </a:xfrm>
        </p:spPr>
        <p:txBody>
          <a:bodyPr>
            <a:normAutofit fontScale="90000"/>
          </a:bodyPr>
          <a:lstStyle/>
          <a:p>
            <a:pPr algn="ctr"/>
            <a:r>
              <a:rPr lang="en-US" b="1" dirty="0" smtClean="0">
                <a:latin typeface="Arial" panose="020B0604020202020204" pitchFamily="34" charset="0"/>
                <a:cs typeface="Arial" panose="020B0604020202020204" pitchFamily="34" charset="0"/>
              </a:rPr>
              <a:t>Driving Smarter: Fleet Telematics Solutions</a:t>
            </a:r>
            <a:endParaRPr lang="en-US" dirty="0"/>
          </a:p>
        </p:txBody>
      </p:sp>
      <p:sp>
        <p:nvSpPr>
          <p:cNvPr id="5" name="Subtitle 4"/>
          <p:cNvSpPr>
            <a:spLocks noGrp="1"/>
          </p:cNvSpPr>
          <p:nvPr>
            <p:ph type="subTitle" idx="1"/>
          </p:nvPr>
        </p:nvSpPr>
        <p:spPr>
          <a:xfrm>
            <a:off x="3733800" y="3429000"/>
            <a:ext cx="4572000" cy="914400"/>
          </a:xfrm>
        </p:spPr>
        <p:txBody>
          <a:bodyPr>
            <a:normAutofit fontScale="92500" lnSpcReduction="20000"/>
          </a:bodyPr>
          <a:lstStyle/>
          <a:p>
            <a:pPr algn="ctr"/>
            <a:r>
              <a:rPr lang="en-US" dirty="0" smtClean="0">
                <a:latin typeface="Arial" panose="020B0604020202020204" pitchFamily="34" charset="0"/>
                <a:cs typeface="Arial" panose="020B0604020202020204" pitchFamily="34" charset="0"/>
              </a:rPr>
              <a:t>Kevin Wood, Coordinator </a:t>
            </a:r>
          </a:p>
          <a:p>
            <a:pPr algn="ctr"/>
            <a:r>
              <a:rPr lang="en-US" dirty="0" smtClean="0">
                <a:latin typeface="Arial" panose="020B0604020202020204" pitchFamily="34" charset="0"/>
                <a:cs typeface="Arial" panose="020B0604020202020204" pitchFamily="34" charset="0"/>
              </a:rPr>
              <a:t>Randy Wilde, Co-Coordinator</a:t>
            </a:r>
          </a:p>
          <a:p>
            <a:pPr algn="ctr"/>
            <a:r>
              <a:rPr lang="en-US" dirty="0" smtClean="0">
                <a:latin typeface="Arial" panose="020B0604020202020204" pitchFamily="34" charset="0"/>
                <a:cs typeface="Arial" panose="020B0604020202020204" pitchFamily="34" charset="0"/>
              </a:rPr>
              <a:t>July 14, 2016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79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Clean Cities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r>
              <a:rPr lang="en-US" b="1" dirty="0">
                <a:latin typeface="Arial" panose="020B0604020202020204" pitchFamily="34" charset="0"/>
                <a:cs typeface="Arial" panose="020B0604020202020204" pitchFamily="34" charset="0"/>
              </a:rPr>
              <a:t>U. S. Department of Energy Clean Cities Program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Mission - </a:t>
            </a:r>
            <a:r>
              <a:rPr lang="en-US" dirty="0">
                <a:latin typeface="Arial" panose="020B0604020202020204" pitchFamily="34" charset="0"/>
                <a:cs typeface="Arial" panose="020B0604020202020204" pitchFamily="34" charset="0"/>
              </a:rPr>
              <a:t>To advance the energy, economic, and environmental security of the U.S. by supporting local decisions to reduce petroleum use in transportation</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pPr marL="0" indent="0">
              <a:buFontTx/>
              <a:buNone/>
            </a:pPr>
            <a:r>
              <a:rPr lang="en-US" sz="3100" b="1" dirty="0">
                <a:latin typeface="Arial" panose="020B0604020202020204" pitchFamily="34" charset="0"/>
                <a:ea typeface="Arial Narrow" charset="0"/>
                <a:cs typeface="Arial" panose="020B0604020202020204" pitchFamily="34" charset="0"/>
              </a:rPr>
              <a:t>The San Diego Regional Clean Cities Coalition was established in 1996 to:</a:t>
            </a:r>
            <a:endParaRPr lang="en-US" altLang="ja-JP" sz="31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Build partnerships to support clean vehicle deployment</a:t>
            </a:r>
          </a:p>
          <a:p>
            <a:r>
              <a:rPr lang="en-US" dirty="0">
                <a:latin typeface="Arial" panose="020B0604020202020204" pitchFamily="34" charset="0"/>
                <a:cs typeface="Arial" panose="020B0604020202020204" pitchFamily="34" charset="0"/>
              </a:rPr>
              <a:t>Promote alternative fuels including: Electricity, propane, natural gas, biodiesel and ethanol</a:t>
            </a:r>
          </a:p>
          <a:p>
            <a:r>
              <a:rPr lang="en-US" dirty="0">
                <a:latin typeface="Arial" panose="020B0604020202020204" pitchFamily="34" charset="0"/>
                <a:cs typeface="Arial" panose="020B0604020202020204" pitchFamily="34" charset="0"/>
              </a:rPr>
              <a:t>Help fleets and consumers make informed decisions about fuel technologies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203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a:t>
            </a:r>
            <a:endParaRPr lang="en-US" dirty="0"/>
          </a:p>
        </p:txBody>
      </p:sp>
      <p:sp>
        <p:nvSpPr>
          <p:cNvPr id="4" name="Rectangle 3"/>
          <p:cNvSpPr/>
          <p:nvPr/>
        </p:nvSpPr>
        <p:spPr>
          <a:xfrm>
            <a:off x="533400" y="1752600"/>
            <a:ext cx="8077200" cy="3139321"/>
          </a:xfrm>
          <a:prstGeom prst="rect">
            <a:avLst/>
          </a:prstGeom>
        </p:spPr>
        <p:txBody>
          <a:bodyPr wrap="square">
            <a:spAutoFit/>
          </a:bodyPr>
          <a:lstStyle/>
          <a:p>
            <a:r>
              <a:rPr lang="en-US" b="1" dirty="0" smtClean="0"/>
              <a:t>Introductions</a:t>
            </a:r>
            <a:r>
              <a:rPr lang="en-US" dirty="0"/>
              <a:t> - 11:00 </a:t>
            </a:r>
            <a:r>
              <a:rPr lang="en-US" dirty="0" smtClean="0"/>
              <a:t>AM</a:t>
            </a:r>
            <a:endParaRPr lang="en-US" dirty="0"/>
          </a:p>
          <a:p>
            <a:r>
              <a:rPr lang="en-US" dirty="0"/>
              <a:t>What is telematics and how can it help me? </a:t>
            </a:r>
            <a:endParaRPr lang="en-US" dirty="0" smtClean="0"/>
          </a:p>
          <a:p>
            <a:r>
              <a:rPr lang="en-US" dirty="0"/>
              <a:t>                       </a:t>
            </a:r>
          </a:p>
          <a:p>
            <a:r>
              <a:rPr lang="en-US" b="1" dirty="0"/>
              <a:t>Solutions in Action</a:t>
            </a:r>
            <a:r>
              <a:rPr lang="en-US" dirty="0"/>
              <a:t> - 11:15 AM</a:t>
            </a:r>
          </a:p>
          <a:p>
            <a:r>
              <a:rPr lang="en-US" dirty="0"/>
              <a:t>Hear from local fleets who have implemented telematics                </a:t>
            </a:r>
            <a:endParaRPr lang="en-US" dirty="0" smtClean="0"/>
          </a:p>
          <a:p>
            <a:r>
              <a:rPr lang="en-US" dirty="0"/>
              <a:t>            </a:t>
            </a:r>
          </a:p>
          <a:p>
            <a:r>
              <a:rPr lang="en-US" b="1" dirty="0"/>
              <a:t>Group Discussion</a:t>
            </a:r>
            <a:r>
              <a:rPr lang="en-US" dirty="0"/>
              <a:t> - 11:45 AM</a:t>
            </a:r>
          </a:p>
          <a:p>
            <a:r>
              <a:rPr lang="en-US" dirty="0"/>
              <a:t>Vendor introductions, Q&amp;A with fleet speakers and </a:t>
            </a:r>
            <a:r>
              <a:rPr lang="en-US" dirty="0" smtClean="0"/>
              <a:t>vendors</a:t>
            </a:r>
          </a:p>
          <a:p>
            <a:endParaRPr lang="en-US" dirty="0"/>
          </a:p>
          <a:p>
            <a:r>
              <a:rPr lang="en-US" b="1" dirty="0"/>
              <a:t>Networking Lunch</a:t>
            </a:r>
            <a:r>
              <a:rPr lang="en-US" dirty="0"/>
              <a:t> - 12:15 PM</a:t>
            </a:r>
          </a:p>
          <a:p>
            <a:r>
              <a:rPr lang="en-US" dirty="0"/>
              <a:t>Enjoy a complimentary lunch, network with your peers, and interact with vendors </a:t>
            </a:r>
          </a:p>
        </p:txBody>
      </p:sp>
    </p:spTree>
    <p:extLst>
      <p:ext uri="{BB962C8B-B14F-4D97-AF65-F5344CB8AC3E}">
        <p14:creationId xmlns:p14="http://schemas.microsoft.com/office/powerpoint/2010/main" val="2395011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Telematics Basics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43400" y="1555531"/>
            <a:ext cx="4684986" cy="280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981200"/>
            <a:ext cx="2209800" cy="3508653"/>
          </a:xfrm>
          <a:prstGeom prst="rect">
            <a:avLst/>
          </a:prstGeom>
          <a:noFill/>
        </p:spPr>
        <p:txBody>
          <a:bodyPr wrap="square" rtlCol="0">
            <a:spAutoFit/>
          </a:bodyPr>
          <a:lstStyle/>
          <a:p>
            <a:r>
              <a:rPr lang="en-US" sz="2400" dirty="0" smtClean="0"/>
              <a:t>Position</a:t>
            </a:r>
          </a:p>
          <a:p>
            <a:pPr marL="285750" indent="-285750">
              <a:buFont typeface="Arial" panose="020B0604020202020204" pitchFamily="34" charset="0"/>
              <a:buChar char="•"/>
            </a:pPr>
            <a:r>
              <a:rPr lang="en-US" sz="2000" dirty="0" smtClean="0"/>
              <a:t>Current location</a:t>
            </a:r>
          </a:p>
          <a:p>
            <a:pPr marL="285750" indent="-285750">
              <a:buFont typeface="Arial" panose="020B0604020202020204" pitchFamily="34" charset="0"/>
              <a:buChar char="•"/>
            </a:pPr>
            <a:r>
              <a:rPr lang="en-US" sz="2000" dirty="0" smtClean="0"/>
              <a:t>Path of travel</a:t>
            </a:r>
          </a:p>
          <a:p>
            <a:pPr marL="285750" indent="-285750">
              <a:buFont typeface="Arial" panose="020B0604020202020204" pitchFamily="34" charset="0"/>
              <a:buChar char="•"/>
            </a:pPr>
            <a:r>
              <a:rPr lang="en-US" sz="2000" dirty="0" err="1" smtClean="0"/>
              <a:t>Geofencing</a:t>
            </a:r>
            <a:endParaRPr lang="en-US" sz="2000" dirty="0" smtClean="0"/>
          </a:p>
          <a:p>
            <a:endParaRPr lang="en-US" dirty="0" smtClean="0"/>
          </a:p>
          <a:p>
            <a:r>
              <a:rPr lang="en-US" sz="2400" dirty="0" smtClean="0"/>
              <a:t>Utilization</a:t>
            </a:r>
          </a:p>
          <a:p>
            <a:pPr marL="285750" indent="-285750">
              <a:buFont typeface="Arial" panose="020B0604020202020204" pitchFamily="34" charset="0"/>
              <a:buChar char="•"/>
            </a:pPr>
            <a:r>
              <a:rPr lang="en-US" sz="2000" dirty="0" smtClean="0"/>
              <a:t>Trips</a:t>
            </a:r>
          </a:p>
          <a:p>
            <a:pPr marL="285750" indent="-285750">
              <a:buFont typeface="Arial" panose="020B0604020202020204" pitchFamily="34" charset="0"/>
              <a:buChar char="•"/>
            </a:pPr>
            <a:r>
              <a:rPr lang="en-US" sz="2000" dirty="0" smtClean="0"/>
              <a:t>Miles driven</a:t>
            </a:r>
          </a:p>
          <a:p>
            <a:pPr marL="285750" indent="-285750">
              <a:buFont typeface="Arial" panose="020B0604020202020204" pitchFamily="34" charset="0"/>
              <a:buChar char="•"/>
            </a:pPr>
            <a:r>
              <a:rPr lang="en-US" sz="2000" dirty="0" smtClean="0"/>
              <a:t>Idling</a:t>
            </a:r>
          </a:p>
          <a:p>
            <a:endParaRPr lang="en-US" dirty="0" smtClean="0"/>
          </a:p>
          <a:p>
            <a:endParaRPr lang="en-US" dirty="0"/>
          </a:p>
        </p:txBody>
      </p:sp>
      <p:sp>
        <p:nvSpPr>
          <p:cNvPr id="6" name="TextBox 5"/>
          <p:cNvSpPr txBox="1"/>
          <p:nvPr/>
        </p:nvSpPr>
        <p:spPr>
          <a:xfrm>
            <a:off x="2128345" y="3124200"/>
            <a:ext cx="2756338" cy="2985433"/>
          </a:xfrm>
          <a:prstGeom prst="rect">
            <a:avLst/>
          </a:prstGeom>
          <a:noFill/>
        </p:spPr>
        <p:txBody>
          <a:bodyPr wrap="square" rtlCol="0">
            <a:spAutoFit/>
          </a:bodyPr>
          <a:lstStyle/>
          <a:p>
            <a:r>
              <a:rPr lang="en-US" sz="2400" dirty="0" smtClean="0"/>
              <a:t>Safety</a:t>
            </a:r>
          </a:p>
          <a:p>
            <a:pPr marL="285750" indent="-285750">
              <a:buFont typeface="Arial" panose="020B0604020202020204" pitchFamily="34" charset="0"/>
              <a:buChar char="•"/>
            </a:pPr>
            <a:r>
              <a:rPr lang="en-US" sz="2000" dirty="0" smtClean="0"/>
              <a:t>Speeding</a:t>
            </a:r>
          </a:p>
          <a:p>
            <a:pPr marL="285750" indent="-285750">
              <a:buFont typeface="Arial" panose="020B0604020202020204" pitchFamily="34" charset="0"/>
              <a:buChar char="•"/>
            </a:pPr>
            <a:r>
              <a:rPr lang="en-US" sz="2000" dirty="0" smtClean="0"/>
              <a:t>Hard braking or acceleration</a:t>
            </a:r>
            <a:endParaRPr lang="en-US" sz="2000" dirty="0"/>
          </a:p>
          <a:p>
            <a:endParaRPr lang="en-US" sz="2000" dirty="0" smtClean="0"/>
          </a:p>
          <a:p>
            <a:r>
              <a:rPr lang="en-US" sz="2400" dirty="0" smtClean="0"/>
              <a:t>Maintenance</a:t>
            </a:r>
          </a:p>
          <a:p>
            <a:pPr marL="285750" indent="-285750">
              <a:buFont typeface="Arial" panose="020B0604020202020204" pitchFamily="34" charset="0"/>
              <a:buChar char="•"/>
            </a:pPr>
            <a:r>
              <a:rPr lang="en-US" sz="2000" dirty="0" smtClean="0"/>
              <a:t>Diagnostics</a:t>
            </a:r>
          </a:p>
          <a:p>
            <a:pPr marL="285750" indent="-285750">
              <a:buFont typeface="Arial" panose="020B0604020202020204" pitchFamily="34" charset="0"/>
              <a:buChar char="•"/>
            </a:pPr>
            <a:r>
              <a:rPr lang="en-US" sz="2000" dirty="0" smtClean="0"/>
              <a:t>Smog check</a:t>
            </a:r>
            <a:endParaRPr lang="en-US" sz="2000" dirty="0"/>
          </a:p>
          <a:p>
            <a:endParaRPr lang="en-US" sz="2000" dirty="0"/>
          </a:p>
        </p:txBody>
      </p:sp>
    </p:spTree>
    <p:extLst>
      <p:ext uri="{BB962C8B-B14F-4D97-AF65-F5344CB8AC3E}">
        <p14:creationId xmlns:p14="http://schemas.microsoft.com/office/powerpoint/2010/main" val="336463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Fuel and Money</a:t>
            </a:r>
            <a:endParaRPr lang="en-US" dirty="0"/>
          </a:p>
        </p:txBody>
      </p:sp>
      <p:sp>
        <p:nvSpPr>
          <p:cNvPr id="3" name="Content Placeholder 2"/>
          <p:cNvSpPr>
            <a:spLocks noGrp="1"/>
          </p:cNvSpPr>
          <p:nvPr>
            <p:ph idx="1"/>
          </p:nvPr>
        </p:nvSpPr>
        <p:spPr/>
        <p:txBody>
          <a:bodyPr/>
          <a:lstStyle/>
          <a:p>
            <a:pPr>
              <a:spcBef>
                <a:spcPts val="1200"/>
              </a:spcBef>
            </a:pPr>
            <a:r>
              <a:rPr lang="en-US" dirty="0" smtClean="0"/>
              <a:t>Improve routing </a:t>
            </a:r>
          </a:p>
          <a:p>
            <a:pPr>
              <a:spcBef>
                <a:spcPts val="1200"/>
              </a:spcBef>
            </a:pPr>
            <a:r>
              <a:rPr lang="en-US" dirty="0" smtClean="0"/>
              <a:t>Utilization and right-sizing</a:t>
            </a:r>
          </a:p>
          <a:p>
            <a:pPr>
              <a:spcBef>
                <a:spcPts val="1200"/>
              </a:spcBef>
            </a:pPr>
            <a:r>
              <a:rPr lang="en-US" dirty="0" smtClean="0"/>
              <a:t>Minimize risk and improve safety</a:t>
            </a:r>
          </a:p>
          <a:p>
            <a:pPr>
              <a:spcBef>
                <a:spcPts val="1200"/>
              </a:spcBef>
            </a:pPr>
            <a:r>
              <a:rPr lang="en-US" dirty="0" smtClean="0"/>
              <a:t>Optimize maintenance schedules</a:t>
            </a:r>
          </a:p>
          <a:p>
            <a:pPr>
              <a:spcBef>
                <a:spcPts val="1200"/>
              </a:spcBef>
            </a:pPr>
            <a:r>
              <a:rPr lang="en-US" dirty="0" smtClean="0"/>
              <a:t>Reduce idling and inefficient driving practices</a:t>
            </a:r>
          </a:p>
          <a:p>
            <a:endParaRPr lang="en-US" dirty="0"/>
          </a:p>
        </p:txBody>
      </p:sp>
    </p:spTree>
    <p:extLst>
      <p:ext uri="{BB962C8B-B14F-4D97-AF65-F5344CB8AC3E}">
        <p14:creationId xmlns:p14="http://schemas.microsoft.com/office/powerpoint/2010/main" val="320475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Alternative Fuels</a:t>
            </a:r>
            <a:endParaRPr lang="en-US" dirty="0"/>
          </a:p>
        </p:txBody>
      </p:sp>
      <p:sp>
        <p:nvSpPr>
          <p:cNvPr id="3" name="Content Placeholder 2"/>
          <p:cNvSpPr>
            <a:spLocks noGrp="1"/>
          </p:cNvSpPr>
          <p:nvPr>
            <p:ph idx="1"/>
          </p:nvPr>
        </p:nvSpPr>
        <p:spPr>
          <a:xfrm>
            <a:off x="228600" y="1981200"/>
            <a:ext cx="4038600" cy="4144963"/>
          </a:xfrm>
        </p:spPr>
        <p:txBody>
          <a:bodyPr>
            <a:normAutofit fontScale="85000" lnSpcReduction="10000"/>
          </a:bodyPr>
          <a:lstStyle/>
          <a:p>
            <a:pPr marL="0" indent="0">
              <a:buNone/>
            </a:pPr>
            <a:r>
              <a:rPr lang="en-US" u="sng" dirty="0" smtClean="0"/>
              <a:t>Telematics can help you:</a:t>
            </a:r>
          </a:p>
          <a:p>
            <a:r>
              <a:rPr lang="en-US" dirty="0" smtClean="0"/>
              <a:t>Know your vehicles so you can make smart decisions</a:t>
            </a:r>
          </a:p>
          <a:p>
            <a:r>
              <a:rPr lang="en-US" dirty="0" smtClean="0"/>
              <a:t>Assess suitability and cost of alternative technologies</a:t>
            </a:r>
          </a:p>
          <a:p>
            <a:r>
              <a:rPr lang="en-US" dirty="0" smtClean="0"/>
              <a:t>Match the right fuel to the right application</a:t>
            </a:r>
          </a:p>
        </p:txBody>
      </p:sp>
      <p:pic>
        <p:nvPicPr>
          <p:cNvPr id="1026" name="Picture 2" descr="N:\PROGRAMS\TRANSPORTATION\CVRP\Public Fleet Pilot Project (PFP)\Fleet Analysis\EVSA Summary Report\replacement_recommenda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14600"/>
            <a:ext cx="4717594" cy="2376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6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Fleet Speakers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Michael Simonds, Fleet Repair Supervisor</a:t>
            </a:r>
          </a:p>
          <a:p>
            <a:pPr marL="0" indent="0">
              <a:buNone/>
            </a:pPr>
            <a:r>
              <a:rPr lang="en-US" dirty="0" smtClean="0"/>
              <a:t>City of San Diego</a:t>
            </a:r>
          </a:p>
          <a:p>
            <a:pPr marL="0" indent="0">
              <a:buNone/>
            </a:pPr>
            <a:endParaRPr lang="en-US" dirty="0"/>
          </a:p>
          <a:p>
            <a:pPr marL="0" indent="0">
              <a:buNone/>
            </a:pPr>
            <a:r>
              <a:rPr lang="en-US" dirty="0" smtClean="0"/>
              <a:t>Ron Bent, Equipment Superintendent</a:t>
            </a:r>
          </a:p>
          <a:p>
            <a:pPr marL="0" indent="0">
              <a:buNone/>
            </a:pPr>
            <a:r>
              <a:rPr lang="en-US" dirty="0" smtClean="0"/>
              <a:t>Caltrans</a:t>
            </a:r>
          </a:p>
          <a:p>
            <a:pPr marL="0" indent="0">
              <a:buNone/>
            </a:pPr>
            <a:endParaRPr lang="en-US" dirty="0"/>
          </a:p>
          <a:p>
            <a:pPr marL="0" indent="0">
              <a:buNone/>
            </a:pPr>
            <a:r>
              <a:rPr lang="en-US" dirty="0" smtClean="0"/>
              <a:t>Bradley Northup, Fleet Acquisitions Coordinator</a:t>
            </a:r>
          </a:p>
          <a:p>
            <a:pPr marL="0" indent="0">
              <a:buNone/>
            </a:pPr>
            <a:r>
              <a:rPr lang="en-US" dirty="0" smtClean="0"/>
              <a:t>County of San Diego</a:t>
            </a:r>
            <a:endParaRPr lang="en-US" dirty="0"/>
          </a:p>
        </p:txBody>
      </p:sp>
    </p:spTree>
    <p:extLst>
      <p:ext uri="{BB962C8B-B14F-4D97-AF65-F5344CB8AC3E}">
        <p14:creationId xmlns:p14="http://schemas.microsoft.com/office/powerpoint/2010/main" val="2638973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Vendor Speakers</a:t>
            </a:r>
            <a:endParaRPr lang="en-US" dirty="0"/>
          </a:p>
        </p:txBody>
      </p:sp>
      <p:sp>
        <p:nvSpPr>
          <p:cNvPr id="3" name="Content Placeholder 2"/>
          <p:cNvSpPr>
            <a:spLocks noGrp="1"/>
          </p:cNvSpPr>
          <p:nvPr>
            <p:ph idx="1"/>
          </p:nvPr>
        </p:nvSpPr>
        <p:spPr>
          <a:xfrm>
            <a:off x="457200" y="1676400"/>
            <a:ext cx="8229600" cy="4343400"/>
          </a:xfrm>
        </p:spPr>
        <p:txBody>
          <a:bodyPr>
            <a:normAutofit fontScale="77500" lnSpcReduction="20000"/>
          </a:bodyPr>
          <a:lstStyle/>
          <a:p>
            <a:pPr marL="0" indent="0">
              <a:buNone/>
            </a:pPr>
            <a:r>
              <a:rPr lang="en-US" dirty="0" smtClean="0"/>
              <a:t>Yukon Palmer, Founder</a:t>
            </a:r>
          </a:p>
          <a:p>
            <a:pPr marL="0" indent="0">
              <a:buNone/>
            </a:pPr>
            <a:r>
              <a:rPr lang="en-US" dirty="0" smtClean="0"/>
              <a:t>Field Technologies</a:t>
            </a:r>
          </a:p>
          <a:p>
            <a:pPr marL="0" indent="0">
              <a:buNone/>
            </a:pPr>
            <a:endParaRPr lang="en-US" dirty="0"/>
          </a:p>
          <a:p>
            <a:pPr marL="0" indent="0">
              <a:buNone/>
            </a:pPr>
            <a:r>
              <a:rPr lang="en-US" dirty="0" smtClean="0"/>
              <a:t>Adam McCarty, Commercial Leader</a:t>
            </a:r>
          </a:p>
          <a:p>
            <a:pPr marL="0" indent="0">
              <a:buNone/>
            </a:pPr>
            <a:r>
              <a:rPr lang="en-US" dirty="0" err="1" smtClean="0"/>
              <a:t>Lytx</a:t>
            </a:r>
            <a:r>
              <a:rPr lang="en-US" dirty="0" smtClean="0"/>
              <a:t> </a:t>
            </a:r>
            <a:r>
              <a:rPr lang="en-US" dirty="0" err="1" smtClean="0"/>
              <a:t>DriveCam</a:t>
            </a:r>
            <a:endParaRPr lang="en-US" dirty="0" smtClean="0"/>
          </a:p>
          <a:p>
            <a:pPr marL="0" indent="0">
              <a:buNone/>
            </a:pPr>
            <a:endParaRPr lang="en-US" dirty="0"/>
          </a:p>
          <a:p>
            <a:pPr marL="0" indent="0">
              <a:buNone/>
            </a:pPr>
            <a:r>
              <a:rPr lang="en-US" dirty="0" smtClean="0"/>
              <a:t>Jerry Leatherman, National Account Manger</a:t>
            </a:r>
          </a:p>
          <a:p>
            <a:pPr marL="0" indent="0">
              <a:buNone/>
            </a:pPr>
            <a:r>
              <a:rPr lang="en-US" dirty="0" err="1" smtClean="0"/>
              <a:t>Geotab</a:t>
            </a:r>
            <a:endParaRPr lang="en-US" dirty="0" smtClean="0"/>
          </a:p>
          <a:p>
            <a:pPr marL="0" indent="0">
              <a:buNone/>
            </a:pPr>
            <a:endParaRPr lang="en-US" dirty="0"/>
          </a:p>
          <a:p>
            <a:pPr marL="0" indent="0">
              <a:buNone/>
            </a:pPr>
            <a:r>
              <a:rPr lang="en-US" dirty="0" smtClean="0"/>
              <a:t>Dan </a:t>
            </a:r>
            <a:r>
              <a:rPr lang="en-US" dirty="0" err="1" smtClean="0"/>
              <a:t>Zdarko</a:t>
            </a:r>
            <a:r>
              <a:rPr lang="en-US" dirty="0" smtClean="0"/>
              <a:t>, Business Account Manager</a:t>
            </a:r>
          </a:p>
          <a:p>
            <a:pPr marL="0" indent="0">
              <a:buNone/>
            </a:pPr>
            <a:r>
              <a:rPr lang="en-US" dirty="0" smtClean="0"/>
              <a:t>Verizon </a:t>
            </a:r>
            <a:r>
              <a:rPr lang="en-US" dirty="0" err="1" smtClean="0"/>
              <a:t>Networkfleet</a:t>
            </a:r>
            <a:endParaRPr lang="en-US" dirty="0"/>
          </a:p>
        </p:txBody>
      </p:sp>
    </p:spTree>
    <p:extLst>
      <p:ext uri="{BB962C8B-B14F-4D97-AF65-F5344CB8AC3E}">
        <p14:creationId xmlns:p14="http://schemas.microsoft.com/office/powerpoint/2010/main" val="351591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Vendors</a:t>
            </a:r>
            <a:endParaRPr lang="en-US" dirty="0"/>
          </a:p>
        </p:txBody>
      </p:sp>
      <p:sp>
        <p:nvSpPr>
          <p:cNvPr id="3" name="Content Placeholder 2"/>
          <p:cNvSpPr>
            <a:spLocks noGrp="1"/>
          </p:cNvSpPr>
          <p:nvPr>
            <p:ph idx="1"/>
          </p:nvPr>
        </p:nvSpPr>
        <p:spPr/>
        <p:txBody>
          <a:bodyPr>
            <a:normAutofit fontScale="92500" lnSpcReduction="20000"/>
          </a:bodyPr>
          <a:lstStyle/>
          <a:p>
            <a:pPr>
              <a:spcBef>
                <a:spcPts val="1800"/>
              </a:spcBef>
            </a:pPr>
            <a:r>
              <a:rPr lang="en-US" dirty="0" err="1" smtClean="0"/>
              <a:t>Fieldlogix</a:t>
            </a:r>
            <a:r>
              <a:rPr lang="en-US" dirty="0" smtClean="0"/>
              <a:t>: fieldtechnologies.com</a:t>
            </a:r>
            <a:endParaRPr lang="en-US" dirty="0"/>
          </a:p>
          <a:p>
            <a:pPr>
              <a:spcBef>
                <a:spcPts val="1800"/>
              </a:spcBef>
            </a:pPr>
            <a:r>
              <a:rPr lang="en-US" dirty="0" err="1" smtClean="0"/>
              <a:t>FleetCarma</a:t>
            </a:r>
            <a:r>
              <a:rPr lang="en-US" dirty="0" smtClean="0"/>
              <a:t>: fleetcarma.com</a:t>
            </a:r>
            <a:endParaRPr lang="en-US" dirty="0"/>
          </a:p>
          <a:p>
            <a:pPr>
              <a:spcBef>
                <a:spcPts val="1800"/>
              </a:spcBef>
            </a:pPr>
            <a:r>
              <a:rPr lang="en-US" dirty="0" err="1" smtClean="0"/>
              <a:t>Geotab</a:t>
            </a:r>
            <a:r>
              <a:rPr lang="en-US" dirty="0" smtClean="0"/>
              <a:t>: geotab.com</a:t>
            </a:r>
            <a:endParaRPr lang="en-US" dirty="0"/>
          </a:p>
          <a:p>
            <a:pPr>
              <a:spcBef>
                <a:spcPts val="1800"/>
              </a:spcBef>
            </a:pPr>
            <a:r>
              <a:rPr lang="en-US" dirty="0"/>
              <a:t>GPS </a:t>
            </a:r>
            <a:r>
              <a:rPr lang="en-US" dirty="0" smtClean="0"/>
              <a:t>Insight: gpsinsight.com</a:t>
            </a:r>
            <a:endParaRPr lang="en-US" dirty="0"/>
          </a:p>
          <a:p>
            <a:pPr>
              <a:spcBef>
                <a:spcPts val="1800"/>
              </a:spcBef>
            </a:pPr>
            <a:r>
              <a:rPr lang="en-US" dirty="0" err="1" smtClean="0"/>
              <a:t>Lytx</a:t>
            </a:r>
            <a:r>
              <a:rPr lang="en-US" dirty="0" smtClean="0"/>
              <a:t> </a:t>
            </a:r>
            <a:r>
              <a:rPr lang="en-US" dirty="0" err="1" smtClean="0"/>
              <a:t>DriveCam</a:t>
            </a:r>
            <a:r>
              <a:rPr lang="en-US" dirty="0" smtClean="0"/>
              <a:t>: lytx.com</a:t>
            </a:r>
          </a:p>
          <a:p>
            <a:pPr>
              <a:spcBef>
                <a:spcPts val="1800"/>
              </a:spcBef>
            </a:pPr>
            <a:r>
              <a:rPr lang="en-US" dirty="0" smtClean="0"/>
              <a:t>Verizon </a:t>
            </a:r>
            <a:r>
              <a:rPr lang="en-US" dirty="0" err="1" smtClean="0"/>
              <a:t>Networkfleet</a:t>
            </a:r>
            <a:r>
              <a:rPr lang="en-US" dirty="0" smtClean="0"/>
              <a:t>: networkfleet.com</a:t>
            </a:r>
          </a:p>
          <a:p>
            <a:pPr>
              <a:spcBef>
                <a:spcPts val="1800"/>
              </a:spcBef>
            </a:pPr>
            <a:r>
              <a:rPr lang="en-US" dirty="0" err="1" smtClean="0"/>
              <a:t>Teletrac</a:t>
            </a:r>
            <a:r>
              <a:rPr lang="en-US" dirty="0" smtClean="0"/>
              <a:t>: teletrac.com</a:t>
            </a:r>
          </a:p>
        </p:txBody>
      </p:sp>
    </p:spTree>
    <p:extLst>
      <p:ext uri="{BB962C8B-B14F-4D97-AF65-F5344CB8AC3E}">
        <p14:creationId xmlns:p14="http://schemas.microsoft.com/office/powerpoint/2010/main" val="931256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Refuel">
      <a:dk1>
        <a:srgbClr val="002060"/>
      </a:dk1>
      <a:lt1>
        <a:srgbClr val="F3F1EA"/>
      </a:lt1>
      <a:dk2>
        <a:srgbClr val="595959"/>
      </a:dk2>
      <a:lt2>
        <a:srgbClr val="88AAD2"/>
      </a:lt2>
      <a:accent1>
        <a:srgbClr val="C00000"/>
      </a:accent1>
      <a:accent2>
        <a:srgbClr val="FFC000"/>
      </a:accent2>
      <a:accent3>
        <a:srgbClr val="FFFF00"/>
      </a:accent3>
      <a:accent4>
        <a:srgbClr val="00B050"/>
      </a:accent4>
      <a:accent5>
        <a:srgbClr val="0070C0"/>
      </a:accent5>
      <a:accent6>
        <a:srgbClr val="7030A0"/>
      </a:accent6>
      <a:hlink>
        <a:srgbClr val="595959"/>
      </a:hlink>
      <a:folHlink>
        <a:srgbClr val="C4BD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Refuel">
      <a:dk1>
        <a:srgbClr val="002060"/>
      </a:dk1>
      <a:lt1>
        <a:srgbClr val="F3F1EA"/>
      </a:lt1>
      <a:dk2>
        <a:srgbClr val="595959"/>
      </a:dk2>
      <a:lt2>
        <a:srgbClr val="88AAD2"/>
      </a:lt2>
      <a:accent1>
        <a:srgbClr val="C00000"/>
      </a:accent1>
      <a:accent2>
        <a:srgbClr val="FFC000"/>
      </a:accent2>
      <a:accent3>
        <a:srgbClr val="FFFF00"/>
      </a:accent3>
      <a:accent4>
        <a:srgbClr val="00B050"/>
      </a:accent4>
      <a:accent5>
        <a:srgbClr val="0070C0"/>
      </a:accent5>
      <a:accent6>
        <a:srgbClr val="7030A0"/>
      </a:accent6>
      <a:hlink>
        <a:srgbClr val="595959"/>
      </a:hlink>
      <a:folHlink>
        <a:srgbClr val="C4BD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Refuel">
      <a:dk1>
        <a:srgbClr val="002060"/>
      </a:dk1>
      <a:lt1>
        <a:srgbClr val="F3F1EA"/>
      </a:lt1>
      <a:dk2>
        <a:srgbClr val="595959"/>
      </a:dk2>
      <a:lt2>
        <a:srgbClr val="88AAD2"/>
      </a:lt2>
      <a:accent1>
        <a:srgbClr val="C00000"/>
      </a:accent1>
      <a:accent2>
        <a:srgbClr val="FFC000"/>
      </a:accent2>
      <a:accent3>
        <a:srgbClr val="FFFF00"/>
      </a:accent3>
      <a:accent4>
        <a:srgbClr val="00B050"/>
      </a:accent4>
      <a:accent5>
        <a:srgbClr val="0070C0"/>
      </a:accent5>
      <a:accent6>
        <a:srgbClr val="7030A0"/>
      </a:accent6>
      <a:hlink>
        <a:srgbClr val="595959"/>
      </a:hlink>
      <a:folHlink>
        <a:srgbClr val="C4BD9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339</Words>
  <Application>Microsoft Office PowerPoint</Application>
  <PresentationFormat>On-screen Show (4:3)</PresentationFormat>
  <Paragraphs>89</Paragraphs>
  <Slides>9</Slides>
  <Notes>5</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Office Theme</vt:lpstr>
      <vt:lpstr>Custom Design</vt:lpstr>
      <vt:lpstr>1_Custom Design</vt:lpstr>
      <vt:lpstr>2_Custom Design</vt:lpstr>
      <vt:lpstr>Driving Smarter: Fleet Telematics Solutions</vt:lpstr>
      <vt:lpstr>Clean Cities</vt:lpstr>
      <vt:lpstr>Today’s Agenda</vt:lpstr>
      <vt:lpstr>Telematics Basics</vt:lpstr>
      <vt:lpstr>Save Fuel and Money</vt:lpstr>
      <vt:lpstr>Integrating Alternative Fuels</vt:lpstr>
      <vt:lpstr>Fleet Speakers</vt:lpstr>
      <vt:lpstr>Vendor Speakers</vt:lpstr>
      <vt:lpstr>Today’s Vendors</vt:lpstr>
    </vt:vector>
  </TitlesOfParts>
  <Company>CCSE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Miller</dc:creator>
  <cp:lastModifiedBy>Randy Wilde</cp:lastModifiedBy>
  <cp:revision>87</cp:revision>
  <dcterms:created xsi:type="dcterms:W3CDTF">2014-01-13T17:25:52Z</dcterms:created>
  <dcterms:modified xsi:type="dcterms:W3CDTF">2016-07-14T15:46:36Z</dcterms:modified>
</cp:coreProperties>
</file>