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4"/>
  </p:sldMasterIdLst>
  <p:notesMasterIdLst>
    <p:notesMasterId r:id="rId15"/>
  </p:notesMasterIdLst>
  <p:handoutMasterIdLst>
    <p:handoutMasterId r:id="rId16"/>
  </p:handoutMasterIdLst>
  <p:sldIdLst>
    <p:sldId id="2440" r:id="rId5"/>
    <p:sldId id="4010" r:id="rId6"/>
    <p:sldId id="4014" r:id="rId7"/>
    <p:sldId id="2471" r:id="rId8"/>
    <p:sldId id="2473" r:id="rId9"/>
    <p:sldId id="2474" r:id="rId10"/>
    <p:sldId id="2475" r:id="rId11"/>
    <p:sldId id="4015" r:id="rId12"/>
    <p:sldId id="4013" r:id="rId13"/>
    <p:sldId id="4008" r:id="rId14"/>
  </p:sldIdLst>
  <p:sldSz cx="24377650" cy="13716000"/>
  <p:notesSz cx="9144000" cy="6858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pos="767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CEC32-11A3-5214-BDA2-E4380FBCEB6D}" name="Francis Alvarez" initials="FA" userId="S::francis.alvarez@energycenter.org::aaf131cf-8aa7-4318-9429-a9204c7f118d" providerId="AD"/>
  <p188:author id="{D40C21F4-72F6-7074-B674-DCE21A392DDF}" name="Aria Gehrmann" initials="AG" userId="S::aria.gehrmann@energycenter.org::0779b35d-330a-4e51-82a1-1fea5d863e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5E5"/>
    <a:srgbClr val="F7C26D"/>
    <a:srgbClr val="FADBA8"/>
    <a:srgbClr val="A5DEFD"/>
    <a:srgbClr val="B861ED"/>
    <a:srgbClr val="D47EFA"/>
    <a:srgbClr val="E5E5E5"/>
    <a:srgbClr val="DAF2DC"/>
    <a:srgbClr val="FCE7D8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42" y="546"/>
      </p:cViewPr>
      <p:guideLst>
        <p:guide orient="horz" pos="8136"/>
        <p:guide pos="14254"/>
        <p:guide pos="1078"/>
        <p:guide orient="horz" pos="504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Alvarez" userId="aaf131cf-8aa7-4318-9429-a9204c7f118d" providerId="ADAL" clId="{D679AAA6-9174-4450-A764-18B1432E71FE}"/>
    <pc:docChg chg="undo custSel addSld delSld modSld sldOrd addSection delSection modSection">
      <pc:chgData name="Francis Alvarez" userId="aaf131cf-8aa7-4318-9429-a9204c7f118d" providerId="ADAL" clId="{D679AAA6-9174-4450-A764-18B1432E71FE}" dt="2024-02-28T22:58:46.172" v="409" actId="20577"/>
      <pc:docMkLst>
        <pc:docMk/>
      </pc:docMkLst>
      <pc:sldChg chg="modSp mod">
        <pc:chgData name="Francis Alvarez" userId="aaf131cf-8aa7-4318-9429-a9204c7f118d" providerId="ADAL" clId="{D679AAA6-9174-4450-A764-18B1432E71FE}" dt="2024-02-28T22:51:43.627" v="356" actId="20577"/>
        <pc:sldMkLst>
          <pc:docMk/>
          <pc:sldMk cId="469906470" sldId="2440"/>
        </pc:sldMkLst>
      </pc:sldChg>
      <pc:sldChg chg="add">
        <pc:chgData name="Francis Alvarez" userId="aaf131cf-8aa7-4318-9429-a9204c7f118d" providerId="ADAL" clId="{D679AAA6-9174-4450-A764-18B1432E71FE}" dt="2024-02-28T22:45:04.628" v="345"/>
        <pc:sldMkLst>
          <pc:docMk/>
          <pc:sldMk cId="2644069614" sldId="2471"/>
        </pc:sldMkLst>
      </pc:sldChg>
      <pc:sldChg chg="add modNotesTx">
        <pc:chgData name="Francis Alvarez" userId="aaf131cf-8aa7-4318-9429-a9204c7f118d" providerId="ADAL" clId="{D679AAA6-9174-4450-A764-18B1432E71FE}" dt="2024-02-28T22:55:59.868" v="400"/>
        <pc:sldMkLst>
          <pc:docMk/>
          <pc:sldMk cId="2907009543" sldId="2473"/>
        </pc:sldMkLst>
      </pc:sldChg>
      <pc:sldChg chg="add">
        <pc:chgData name="Francis Alvarez" userId="aaf131cf-8aa7-4318-9429-a9204c7f118d" providerId="ADAL" clId="{D679AAA6-9174-4450-A764-18B1432E71FE}" dt="2024-02-28T22:45:04.628" v="345"/>
        <pc:sldMkLst>
          <pc:docMk/>
          <pc:sldMk cId="1622998585" sldId="2474"/>
        </pc:sldMkLst>
      </pc:sldChg>
      <pc:sldChg chg="modSp add mod">
        <pc:chgData name="Francis Alvarez" userId="aaf131cf-8aa7-4318-9429-a9204c7f118d" providerId="ADAL" clId="{D679AAA6-9174-4450-A764-18B1432E71FE}" dt="2024-02-28T22:57:44.543" v="402" actId="20577"/>
        <pc:sldMkLst>
          <pc:docMk/>
          <pc:sldMk cId="3191433250" sldId="2475"/>
        </pc:sldMkLst>
      </pc:sldChg>
      <pc:sldChg chg="del mod modShow">
        <pc:chgData name="Francis Alvarez" userId="aaf131cf-8aa7-4318-9429-a9204c7f118d" providerId="ADAL" clId="{D679AAA6-9174-4450-A764-18B1432E71FE}" dt="2024-02-28T22:45:46.104" v="351" actId="2696"/>
        <pc:sldMkLst>
          <pc:docMk/>
          <pc:sldMk cId="3032069600" sldId="4001"/>
        </pc:sldMkLst>
      </pc:sldChg>
      <pc:sldChg chg="del mod modShow">
        <pc:chgData name="Francis Alvarez" userId="aaf131cf-8aa7-4318-9429-a9204c7f118d" providerId="ADAL" clId="{D679AAA6-9174-4450-A764-18B1432E71FE}" dt="2024-02-28T22:45:46.104" v="351" actId="2696"/>
        <pc:sldMkLst>
          <pc:docMk/>
          <pc:sldMk cId="2045619555" sldId="4002"/>
        </pc:sldMkLst>
      </pc:sldChg>
      <pc:sldChg chg="del mod modShow">
        <pc:chgData name="Francis Alvarez" userId="aaf131cf-8aa7-4318-9429-a9204c7f118d" providerId="ADAL" clId="{D679AAA6-9174-4450-A764-18B1432E71FE}" dt="2024-02-28T22:45:46.104" v="351" actId="2696"/>
        <pc:sldMkLst>
          <pc:docMk/>
          <pc:sldMk cId="568865282" sldId="4003"/>
        </pc:sldMkLst>
      </pc:sldChg>
      <pc:sldChg chg="del mod modShow">
        <pc:chgData name="Francis Alvarez" userId="aaf131cf-8aa7-4318-9429-a9204c7f118d" providerId="ADAL" clId="{D679AAA6-9174-4450-A764-18B1432E71FE}" dt="2024-02-28T22:45:46.104" v="351" actId="2696"/>
        <pc:sldMkLst>
          <pc:docMk/>
          <pc:sldMk cId="1676209484" sldId="4004"/>
        </pc:sldMkLst>
      </pc:sldChg>
      <pc:sldChg chg="addSp delSp modSp mod">
        <pc:chgData name="Francis Alvarez" userId="aaf131cf-8aa7-4318-9429-a9204c7f118d" providerId="ADAL" clId="{D679AAA6-9174-4450-A764-18B1432E71FE}" dt="2024-02-26T22:48:06.162" v="332" actId="20577"/>
        <pc:sldMkLst>
          <pc:docMk/>
          <pc:sldMk cId="768463181" sldId="4008"/>
        </pc:sldMkLst>
      </pc:sldChg>
      <pc:sldChg chg="addSp modSp mod">
        <pc:chgData name="Francis Alvarez" userId="aaf131cf-8aa7-4318-9429-a9204c7f118d" providerId="ADAL" clId="{D679AAA6-9174-4450-A764-18B1432E71FE}" dt="2024-02-28T22:58:46.172" v="409" actId="20577"/>
        <pc:sldMkLst>
          <pc:docMk/>
          <pc:sldMk cId="3708632152" sldId="4010"/>
        </pc:sldMkLst>
      </pc:sldChg>
      <pc:sldChg chg="add del mod modShow">
        <pc:chgData name="Francis Alvarez" userId="aaf131cf-8aa7-4318-9429-a9204c7f118d" providerId="ADAL" clId="{D679AAA6-9174-4450-A764-18B1432E71FE}" dt="2024-02-26T22:03:45.758" v="302" actId="2696"/>
        <pc:sldMkLst>
          <pc:docMk/>
          <pc:sldMk cId="2155127045" sldId="4011"/>
        </pc:sldMkLst>
      </pc:sldChg>
      <pc:sldChg chg="new del">
        <pc:chgData name="Francis Alvarez" userId="aaf131cf-8aa7-4318-9429-a9204c7f118d" providerId="ADAL" clId="{D679AAA6-9174-4450-A764-18B1432E71FE}" dt="2024-02-26T21:58:57.582" v="62" actId="47"/>
        <pc:sldMkLst>
          <pc:docMk/>
          <pc:sldMk cId="1129719569" sldId="4012"/>
        </pc:sldMkLst>
      </pc:sldChg>
      <pc:sldChg chg="addSp modSp new mod ord">
        <pc:chgData name="Francis Alvarez" userId="aaf131cf-8aa7-4318-9429-a9204c7f118d" providerId="ADAL" clId="{D679AAA6-9174-4450-A764-18B1432E71FE}" dt="2024-02-26T22:03:38.721" v="301" actId="1076"/>
        <pc:sldMkLst>
          <pc:docMk/>
          <pc:sldMk cId="399112913" sldId="4013"/>
        </pc:sldMkLst>
      </pc:sldChg>
      <pc:sldChg chg="new del">
        <pc:chgData name="Francis Alvarez" userId="aaf131cf-8aa7-4318-9429-a9204c7f118d" providerId="ADAL" clId="{D679AAA6-9174-4450-A764-18B1432E71FE}" dt="2024-02-26T21:58:50.480" v="60" actId="47"/>
        <pc:sldMkLst>
          <pc:docMk/>
          <pc:sldMk cId="1033210934" sldId="4013"/>
        </pc:sldMkLst>
      </pc:sldChg>
      <pc:sldChg chg="addSp delSp modSp add mod">
        <pc:chgData name="Francis Alvarez" userId="aaf131cf-8aa7-4318-9429-a9204c7f118d" providerId="ADAL" clId="{D679AAA6-9174-4450-A764-18B1432E71FE}" dt="2024-02-28T22:45:26.470" v="350" actId="478"/>
        <pc:sldMkLst>
          <pc:docMk/>
          <pc:sldMk cId="568502484" sldId="4014"/>
        </pc:sldMkLst>
      </pc:sldChg>
      <pc:sldChg chg="new ord">
        <pc:chgData name="Francis Alvarez" userId="aaf131cf-8aa7-4318-9429-a9204c7f118d" providerId="ADAL" clId="{D679AAA6-9174-4450-A764-18B1432E71FE}" dt="2024-02-28T22:54:04.272" v="399"/>
        <pc:sldMkLst>
          <pc:docMk/>
          <pc:sldMk cId="3075016909" sldId="4015"/>
        </pc:sldMkLst>
      </pc:sldChg>
    </pc:docChg>
  </pc:docChgLst>
  <pc:docChgLst>
    <pc:chgData name="Francis Alvarez" userId="S::francis.alvarez@energycenter.org::aaf131cf-8aa7-4318-9429-a9204c7f118d" providerId="AD" clId="Web-{695CDE73-D9CF-0D8C-0AD5-AFE666C58A8D}"/>
    <pc:docChg chg="modSld">
      <pc:chgData name="Francis Alvarez" userId="S::francis.alvarez@energycenter.org::aaf131cf-8aa7-4318-9429-a9204c7f118d" providerId="AD" clId="Web-{695CDE73-D9CF-0D8C-0AD5-AFE666C58A8D}" dt="2024-03-01T00:33:44.540" v="0"/>
      <pc:docMkLst>
        <pc:docMk/>
      </pc:docMkLst>
      <pc:sldChg chg="modNotes">
        <pc:chgData name="Francis Alvarez" userId="S::francis.alvarez@energycenter.org::aaf131cf-8aa7-4318-9429-a9204c7f118d" providerId="AD" clId="Web-{695CDE73-D9CF-0D8C-0AD5-AFE666C58A8D}" dt="2024-03-01T00:33:44.540" v="0"/>
        <pc:sldMkLst>
          <pc:docMk/>
          <pc:sldMk cId="2907009543" sldId="2473"/>
        </pc:sldMkLst>
      </pc:sldChg>
    </pc:docChg>
  </pc:docChgLst>
  <pc:docChgLst>
    <pc:chgData name="Francis Alvarez" userId="aaf131cf-8aa7-4318-9429-a9204c7f118d" providerId="ADAL" clId="{DA154027-C41A-4CCA-8B54-DEB7E6CFA928}"/>
    <pc:docChg chg="modSld">
      <pc:chgData name="Francis Alvarez" userId="aaf131cf-8aa7-4318-9429-a9204c7f118d" providerId="ADAL" clId="{DA154027-C41A-4CCA-8B54-DEB7E6CFA928}" dt="2025-01-10T16:47:23.150" v="1" actId="20577"/>
      <pc:docMkLst>
        <pc:docMk/>
      </pc:docMkLst>
      <pc:sldChg chg="modSp mod">
        <pc:chgData name="Francis Alvarez" userId="aaf131cf-8aa7-4318-9429-a9204c7f118d" providerId="ADAL" clId="{DA154027-C41A-4CCA-8B54-DEB7E6CFA928}" dt="2025-01-10T16:47:23.150" v="1" actId="20577"/>
        <pc:sldMkLst>
          <pc:docMk/>
          <pc:sldMk cId="469906470" sldId="2440"/>
        </pc:sldMkLst>
        <pc:spChg chg="mod">
          <ac:chgData name="Francis Alvarez" userId="aaf131cf-8aa7-4318-9429-a9204c7f118d" providerId="ADAL" clId="{DA154027-C41A-4CCA-8B54-DEB7E6CFA928}" dt="2025-01-10T16:47:23.150" v="1" actId="20577"/>
          <ac:spMkLst>
            <pc:docMk/>
            <pc:sldMk cId="469906470" sldId="2440"/>
            <ac:spMk id="5" creationId="{81CCC84F-0823-EB46-9403-2A107F5692E4}"/>
          </ac:spMkLst>
        </pc:spChg>
      </pc:sldChg>
    </pc:docChg>
  </pc:docChgLst>
  <pc:docChgLst>
    <pc:chgData name="Francis Alvarez" userId="aaf131cf-8aa7-4318-9429-a9204c7f118d" providerId="ADAL" clId="{0F55760C-A938-4408-B45F-DA87A10AF6F2}"/>
    <pc:docChg chg="undo custSel addSld delSld modSld modMainMaster">
      <pc:chgData name="Francis Alvarez" userId="aaf131cf-8aa7-4318-9429-a9204c7f118d" providerId="ADAL" clId="{0F55760C-A938-4408-B45F-DA87A10AF6F2}" dt="2023-12-01T15:43:23.412" v="210" actId="20577"/>
      <pc:docMkLst>
        <pc:docMk/>
      </pc:docMkLst>
      <pc:sldChg chg="addSp modSp mod">
        <pc:chgData name="Francis Alvarez" userId="aaf131cf-8aa7-4318-9429-a9204c7f118d" providerId="ADAL" clId="{0F55760C-A938-4408-B45F-DA87A10AF6F2}" dt="2023-11-30T17:46:43.759" v="206" actId="20577"/>
        <pc:sldMkLst>
          <pc:docMk/>
          <pc:sldMk cId="469906470" sldId="2440"/>
        </pc:sldMkLst>
      </pc:sldChg>
      <pc:sldChg chg="del">
        <pc:chgData name="Francis Alvarez" userId="aaf131cf-8aa7-4318-9429-a9204c7f118d" providerId="ADAL" clId="{0F55760C-A938-4408-B45F-DA87A10AF6F2}" dt="2023-11-30T16:44:42.287" v="119" actId="47"/>
        <pc:sldMkLst>
          <pc:docMk/>
          <pc:sldMk cId="504966670" sldId="2492"/>
        </pc:sldMkLst>
      </pc:sldChg>
      <pc:sldChg chg="addSp delSp modSp mod modClrScheme chgLayout">
        <pc:chgData name="Francis Alvarez" userId="aaf131cf-8aa7-4318-9429-a9204c7f118d" providerId="ADAL" clId="{0F55760C-A938-4408-B45F-DA87A10AF6F2}" dt="2023-12-01T15:43:23.412" v="210" actId="20577"/>
        <pc:sldMkLst>
          <pc:docMk/>
          <pc:sldMk cId="3032069600" sldId="4001"/>
        </pc:sldMkLst>
      </pc:sldChg>
      <pc:sldChg chg="addSp delSp modSp mod modClrScheme chgLayout">
        <pc:chgData name="Francis Alvarez" userId="aaf131cf-8aa7-4318-9429-a9204c7f118d" providerId="ADAL" clId="{0F55760C-A938-4408-B45F-DA87A10AF6F2}" dt="2023-11-30T17:47:15.289" v="209" actId="14100"/>
        <pc:sldMkLst>
          <pc:docMk/>
          <pc:sldMk cId="2045619555" sldId="4002"/>
        </pc:sldMkLst>
      </pc:sldChg>
      <pc:sldChg chg="addSp delSp modSp mod modClrScheme chgLayout">
        <pc:chgData name="Francis Alvarez" userId="aaf131cf-8aa7-4318-9429-a9204c7f118d" providerId="ADAL" clId="{0F55760C-A938-4408-B45F-DA87A10AF6F2}" dt="2023-11-30T17:47:02.383" v="208" actId="27636"/>
        <pc:sldMkLst>
          <pc:docMk/>
          <pc:sldMk cId="568865282" sldId="4003"/>
        </pc:sldMkLst>
      </pc:sldChg>
      <pc:sldChg chg="modSp mod modClrScheme chgLayout">
        <pc:chgData name="Francis Alvarez" userId="aaf131cf-8aa7-4318-9429-a9204c7f118d" providerId="ADAL" clId="{0F55760C-A938-4408-B45F-DA87A10AF6F2}" dt="2023-11-30T17:46:21.529" v="205" actId="207"/>
        <pc:sldMkLst>
          <pc:docMk/>
          <pc:sldMk cId="1676209484" sldId="4004"/>
        </pc:sldMkLst>
      </pc:sldChg>
      <pc:sldChg chg="del">
        <pc:chgData name="Francis Alvarez" userId="aaf131cf-8aa7-4318-9429-a9204c7f118d" providerId="ADAL" clId="{0F55760C-A938-4408-B45F-DA87A10AF6F2}" dt="2023-11-30T16:37:57.348" v="11" actId="47"/>
        <pc:sldMkLst>
          <pc:docMk/>
          <pc:sldMk cId="1565228515" sldId="4005"/>
        </pc:sldMkLst>
      </pc:sldChg>
      <pc:sldChg chg="del">
        <pc:chgData name="Francis Alvarez" userId="aaf131cf-8aa7-4318-9429-a9204c7f118d" providerId="ADAL" clId="{0F55760C-A938-4408-B45F-DA87A10AF6F2}" dt="2023-11-30T16:37:22.787" v="2" actId="47"/>
        <pc:sldMkLst>
          <pc:docMk/>
          <pc:sldMk cId="397974020" sldId="4007"/>
        </pc:sldMkLst>
      </pc:sldChg>
      <pc:sldChg chg="addSp modSp new mod">
        <pc:chgData name="Francis Alvarez" userId="aaf131cf-8aa7-4318-9429-a9204c7f118d" providerId="ADAL" clId="{0F55760C-A938-4408-B45F-DA87A10AF6F2}" dt="2023-11-30T17:20:35.244" v="200" actId="20577"/>
        <pc:sldMkLst>
          <pc:docMk/>
          <pc:sldMk cId="768463181" sldId="4008"/>
        </pc:sldMkLst>
      </pc:sldChg>
      <pc:sldChg chg="addSp delSp modSp add del mod">
        <pc:chgData name="Francis Alvarez" userId="aaf131cf-8aa7-4318-9429-a9204c7f118d" providerId="ADAL" clId="{0F55760C-A938-4408-B45F-DA87A10AF6F2}" dt="2023-11-30T17:16:26.426" v="142" actId="2696"/>
        <pc:sldMkLst>
          <pc:docMk/>
          <pc:sldMk cId="2970655191" sldId="4009"/>
        </pc:sldMkLst>
      </pc:sldChg>
      <pc:sldMasterChg chg="addSldLayout modSldLayout">
        <pc:chgData name="Francis Alvarez" userId="aaf131cf-8aa7-4318-9429-a9204c7f118d" providerId="ADAL" clId="{0F55760C-A938-4408-B45F-DA87A10AF6F2}" dt="2023-11-30T16:44:12.456" v="114" actId="478"/>
        <pc:sldMasterMkLst>
          <pc:docMk/>
          <pc:sldMasterMk cId="3298528653" sldId="2147484242"/>
        </pc:sldMasterMkLst>
        <pc:sldLayoutChg chg="delSp add mod">
          <pc:chgData name="Francis Alvarez" userId="aaf131cf-8aa7-4318-9429-a9204c7f118d" providerId="ADAL" clId="{0F55760C-A938-4408-B45F-DA87A10AF6F2}" dt="2023-11-30T16:44:12.456" v="114" actId="478"/>
          <pc:sldLayoutMkLst>
            <pc:docMk/>
            <pc:sldMasterMk cId="3298528653" sldId="2147484242"/>
            <pc:sldLayoutMk cId="1096715772" sldId="2147484263"/>
          </pc:sldLayoutMkLst>
        </pc:sldLayoutChg>
      </pc:sldMasterChg>
    </pc:docChg>
  </pc:docChgLst>
  <pc:docChgLst>
    <pc:chgData name="Francis Alvarez" userId="S::francis.alvarez@energycenter.org::aaf131cf-8aa7-4318-9429-a9204c7f118d" providerId="AD" clId="Web-{67B11194-1F0C-6B36-626E-A23C44EC8844}"/>
    <pc:docChg chg="addSld delSld modSld sldOrd">
      <pc:chgData name="Francis Alvarez" userId="S::francis.alvarez@energycenter.org::aaf131cf-8aa7-4318-9429-a9204c7f118d" providerId="AD" clId="Web-{67B11194-1F0C-6B36-626E-A23C44EC8844}" dt="2023-11-29T21:30:17.800" v="202"/>
      <pc:docMkLst>
        <pc:docMk/>
      </pc:docMkLst>
      <pc:sldChg chg="modSp">
        <pc:chgData name="Francis Alvarez" userId="S::francis.alvarez@energycenter.org::aaf131cf-8aa7-4318-9429-a9204c7f118d" providerId="AD" clId="Web-{67B11194-1F0C-6B36-626E-A23C44EC8844}" dt="2023-11-29T21:11:23.382" v="79" actId="14100"/>
        <pc:sldMkLst>
          <pc:docMk/>
          <pc:sldMk cId="469906470" sldId="2440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3"/>
        <pc:sldMkLst>
          <pc:docMk/>
          <pc:sldMk cId="3196995128" sldId="3977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2"/>
        <pc:sldMkLst>
          <pc:docMk/>
          <pc:sldMk cId="3317040265" sldId="3990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51.359" v="175"/>
        <pc:sldMkLst>
          <pc:docMk/>
          <pc:sldMk cId="1166020370" sldId="3995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1"/>
        <pc:sldMkLst>
          <pc:docMk/>
          <pc:sldMk cId="3836768696" sldId="3997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70"/>
        <pc:sldMkLst>
          <pc:docMk/>
          <pc:sldMk cId="2811365381" sldId="3998"/>
        </pc:sldMkLst>
      </pc:sldChg>
      <pc:sldChg chg="del">
        <pc:chgData name="Francis Alvarez" userId="S::francis.alvarez@energycenter.org::aaf131cf-8aa7-4318-9429-a9204c7f118d" providerId="AD" clId="Web-{67B11194-1F0C-6B36-626E-A23C44EC8844}" dt="2023-11-29T21:16:44.390" v="169"/>
        <pc:sldMkLst>
          <pc:docMk/>
          <pc:sldMk cId="2693895608" sldId="3999"/>
        </pc:sldMkLst>
      </pc:sldChg>
      <pc:sldChg chg="modSp new del">
        <pc:chgData name="Francis Alvarez" userId="S::francis.alvarez@energycenter.org::aaf131cf-8aa7-4318-9429-a9204c7f118d" providerId="AD" clId="Web-{67B11194-1F0C-6B36-626E-A23C44EC8844}" dt="2023-11-29T21:16:44.405" v="174"/>
        <pc:sldMkLst>
          <pc:docMk/>
          <pc:sldMk cId="453750325" sldId="4000"/>
        </pc:sldMkLst>
      </pc:sldChg>
      <pc:sldChg chg="modSp new ord">
        <pc:chgData name="Francis Alvarez" userId="S::francis.alvarez@energycenter.org::aaf131cf-8aa7-4318-9429-a9204c7f118d" providerId="AD" clId="Web-{67B11194-1F0C-6B36-626E-A23C44EC8844}" dt="2023-11-29T21:16:13.092" v="165" actId="20577"/>
        <pc:sldMkLst>
          <pc:docMk/>
          <pc:sldMk cId="3032069600" sldId="4001"/>
        </pc:sldMkLst>
      </pc:sldChg>
      <pc:sldChg chg="modSp add replId modNotes">
        <pc:chgData name="Francis Alvarez" userId="S::francis.alvarez@energycenter.org::aaf131cf-8aa7-4318-9429-a9204c7f118d" providerId="AD" clId="Web-{67B11194-1F0C-6B36-626E-A23C44EC8844}" dt="2023-11-29T21:30:17.800" v="202"/>
        <pc:sldMkLst>
          <pc:docMk/>
          <pc:sldMk cId="2045619555" sldId="4002"/>
        </pc:sldMkLst>
      </pc:sldChg>
      <pc:sldChg chg="modSp add replId">
        <pc:chgData name="Francis Alvarez" userId="S::francis.alvarez@energycenter.org::aaf131cf-8aa7-4318-9429-a9204c7f118d" providerId="AD" clId="Web-{67B11194-1F0C-6B36-626E-A23C44EC8844}" dt="2023-11-29T21:15:36.732" v="160" actId="20577"/>
        <pc:sldMkLst>
          <pc:docMk/>
          <pc:sldMk cId="568865282" sldId="4003"/>
        </pc:sldMkLst>
      </pc:sldChg>
      <pc:sldChg chg="modSp add replId">
        <pc:chgData name="Francis Alvarez" userId="S::francis.alvarez@energycenter.org::aaf131cf-8aa7-4318-9429-a9204c7f118d" providerId="AD" clId="Web-{67B11194-1F0C-6B36-626E-A23C44EC8844}" dt="2023-11-29T21:16:36.999" v="168" actId="20577"/>
        <pc:sldMkLst>
          <pc:docMk/>
          <pc:sldMk cId="1676209484" sldId="4004"/>
        </pc:sldMkLst>
      </pc:sldChg>
    </pc:docChg>
  </pc:docChgLst>
  <pc:docChgLst>
    <pc:chgData name="Francis Alvarez" userId="S::francis.alvarez@energycenter.org::aaf131cf-8aa7-4318-9429-a9204c7f118d" providerId="AD" clId="Web-{9FDE9319-B907-862D-BBF8-5A48BC36E4AA}"/>
    <pc:docChg chg="modSld">
      <pc:chgData name="Francis Alvarez" userId="S::francis.alvarez@energycenter.org::aaf131cf-8aa7-4318-9429-a9204c7f118d" providerId="AD" clId="Web-{9FDE9319-B907-862D-BBF8-5A48BC36E4AA}" dt="2024-02-26T21:27:26.554" v="3" actId="20577"/>
      <pc:docMkLst>
        <pc:docMk/>
      </pc:docMkLst>
      <pc:sldChg chg="modSp">
        <pc:chgData name="Francis Alvarez" userId="S::francis.alvarez@energycenter.org::aaf131cf-8aa7-4318-9429-a9204c7f118d" providerId="AD" clId="Web-{9FDE9319-B907-862D-BBF8-5A48BC36E4AA}" dt="2024-02-26T21:27:26.554" v="3" actId="20577"/>
        <pc:sldMkLst>
          <pc:docMk/>
          <pc:sldMk cId="469906470" sldId="2440"/>
        </pc:sldMkLst>
      </pc:sldChg>
    </pc:docChg>
  </pc:docChgLst>
  <pc:docChgLst>
    <pc:chgData name="Francis Alvarez" userId="S::francis.alvarez@energycenter.org::aaf131cf-8aa7-4318-9429-a9204c7f118d" providerId="AD" clId="Web-{62F2B5D3-31C8-7630-174A-888DA363B558}"/>
    <pc:docChg chg="modSld">
      <pc:chgData name="Francis Alvarez" userId="S::francis.alvarez@energycenter.org::aaf131cf-8aa7-4318-9429-a9204c7f118d" providerId="AD" clId="Web-{62F2B5D3-31C8-7630-174A-888DA363B558}" dt="2024-02-26T21:45:52.428" v="85" actId="14100"/>
      <pc:docMkLst>
        <pc:docMk/>
      </pc:docMkLst>
      <pc:sldChg chg="modSp">
        <pc:chgData name="Francis Alvarez" userId="S::francis.alvarez@energycenter.org::aaf131cf-8aa7-4318-9429-a9204c7f118d" providerId="AD" clId="Web-{62F2B5D3-31C8-7630-174A-888DA363B558}" dt="2024-02-26T21:45:52.428" v="85" actId="14100"/>
        <pc:sldMkLst>
          <pc:docMk/>
          <pc:sldMk cId="3708632152" sldId="4010"/>
        </pc:sldMkLst>
      </pc:sldChg>
    </pc:docChg>
  </pc:docChgLst>
  <pc:docChgLst>
    <pc:chgData name="Francis Alvarez" userId="S::francis.alvarez@energycenter.org::aaf131cf-8aa7-4318-9429-a9204c7f118d" providerId="AD" clId="Web-{CECE3161-C6DA-19D6-8704-7C79C36ECFA6}"/>
    <pc:docChg chg="addSld delSld modSld">
      <pc:chgData name="Francis Alvarez" userId="S::francis.alvarez@energycenter.org::aaf131cf-8aa7-4318-9429-a9204c7f118d" providerId="AD" clId="Web-{CECE3161-C6DA-19D6-8704-7C79C36ECFA6}" dt="2023-11-30T16:36:51.864" v="24" actId="1076"/>
      <pc:docMkLst>
        <pc:docMk/>
      </pc:docMkLst>
      <pc:sldChg chg="addSp delSp modSp new">
        <pc:chgData name="Francis Alvarez" userId="S::francis.alvarez@energycenter.org::aaf131cf-8aa7-4318-9429-a9204c7f118d" providerId="AD" clId="Web-{CECE3161-C6DA-19D6-8704-7C79C36ECFA6}" dt="2023-11-30T16:36:19.690" v="14" actId="14100"/>
        <pc:sldMkLst>
          <pc:docMk/>
          <pc:sldMk cId="1565228515" sldId="4005"/>
        </pc:sldMkLst>
      </pc:sldChg>
      <pc:sldChg chg="new del">
        <pc:chgData name="Francis Alvarez" userId="S::francis.alvarez@energycenter.org::aaf131cf-8aa7-4318-9429-a9204c7f118d" providerId="AD" clId="Web-{CECE3161-C6DA-19D6-8704-7C79C36ECFA6}" dt="2023-11-30T16:36:28.300" v="17"/>
        <pc:sldMkLst>
          <pc:docMk/>
          <pc:sldMk cId="1419524831" sldId="4006"/>
        </pc:sldMkLst>
      </pc:sldChg>
      <pc:sldChg chg="modSp new">
        <pc:chgData name="Francis Alvarez" userId="S::francis.alvarez@energycenter.org::aaf131cf-8aa7-4318-9429-a9204c7f118d" providerId="AD" clId="Web-{CECE3161-C6DA-19D6-8704-7C79C36ECFA6}" dt="2023-11-30T16:36:51.864" v="24" actId="1076"/>
        <pc:sldMkLst>
          <pc:docMk/>
          <pc:sldMk cId="397974020" sldId="4007"/>
        </pc:sldMkLst>
      </pc:sldChg>
    </pc:docChg>
  </pc:docChgLst>
  <pc:docChgLst>
    <pc:chgData name="Francis Alvarez" userId="S::francis.alvarez@energycenter.org::aaf131cf-8aa7-4318-9429-a9204c7f118d" providerId="AD" clId="Web-{3C816365-7A44-9BD8-2040-6DA1CAF0DC40}"/>
    <pc:docChg chg="addSld delSld modSld">
      <pc:chgData name="Francis Alvarez" userId="S::francis.alvarez@energycenter.org::aaf131cf-8aa7-4318-9429-a9204c7f118d" providerId="AD" clId="Web-{3C816365-7A44-9BD8-2040-6DA1CAF0DC40}" dt="2023-12-01T03:33:21.280" v="160" actId="20577"/>
      <pc:docMkLst>
        <pc:docMk/>
      </pc:docMkLst>
      <pc:sldChg chg="new del">
        <pc:chgData name="Francis Alvarez" userId="S::francis.alvarez@energycenter.org::aaf131cf-8aa7-4318-9429-a9204c7f118d" providerId="AD" clId="Web-{3C816365-7A44-9BD8-2040-6DA1CAF0DC40}" dt="2023-12-01T03:29:38.991" v="2"/>
        <pc:sldMkLst>
          <pc:docMk/>
          <pc:sldMk cId="2284389763" sldId="4009"/>
        </pc:sldMkLst>
      </pc:sldChg>
      <pc:sldChg chg="modSp new">
        <pc:chgData name="Francis Alvarez" userId="S::francis.alvarez@energycenter.org::aaf131cf-8aa7-4318-9429-a9204c7f118d" providerId="AD" clId="Web-{3C816365-7A44-9BD8-2040-6DA1CAF0DC40}" dt="2023-12-01T03:33:21.280" v="160" actId="20577"/>
        <pc:sldMkLst>
          <pc:docMk/>
          <pc:sldMk cId="3708632152" sldId="40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F1DB92-8491-C045-9F71-939892B5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1D2A6-F3F9-C448-9147-200FA2DB9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D4CC7-696A-B24C-AEFB-0B49E8C32A3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B945-FA85-3D42-97D5-0024C864E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67689-4AB2-5F49-B757-4E6723D25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1E69-9879-4641-AC89-72F5E97E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8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10" name="Div">
            <a:extLst>
              <a:ext uri="{FF2B5EF4-FFF2-40B4-BE49-F238E27FC236}">
                <a16:creationId xmlns:a16="http://schemas.microsoft.com/office/drawing/2014/main" id="{4A9B25E4-A805-664B-B31C-7402BEFD5D12}"/>
              </a:ext>
            </a:extLst>
          </p:cNvPr>
          <p:cNvCxnSpPr/>
          <p:nvPr userDrawn="1"/>
        </p:nvCxnSpPr>
        <p:spPr>
          <a:xfrm>
            <a:off x="2465578" y="7545300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sion">
            <a:extLst>
              <a:ext uri="{FF2B5EF4-FFF2-40B4-BE49-F238E27FC236}">
                <a16:creationId xmlns:a16="http://schemas.microsoft.com/office/drawing/2014/main" id="{EE2EC9BA-72EC-9441-879A-86905AF8C08C}"/>
              </a:ext>
            </a:extLst>
          </p:cNvPr>
          <p:cNvSpPr txBox="1">
            <a:spLocks/>
          </p:cNvSpPr>
          <p:nvPr userDrawn="1"/>
        </p:nvSpPr>
        <p:spPr>
          <a:xfrm>
            <a:off x="2266579" y="7925971"/>
            <a:ext cx="13049622" cy="298960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6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Our vision is a future with sustainable, equitable and resilient transportation, buildings and communities.</a:t>
            </a:r>
            <a:endParaRPr lang="en-US" sz="60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Decarbonize">
            <a:extLst>
              <a:ext uri="{FF2B5EF4-FFF2-40B4-BE49-F238E27FC236}">
                <a16:creationId xmlns:a16="http://schemas.microsoft.com/office/drawing/2014/main" id="{C21C041F-7074-D64E-B4F7-BB26D0C721DC}"/>
              </a:ext>
            </a:extLst>
          </p:cNvPr>
          <p:cNvSpPr txBox="1"/>
          <p:nvPr userDrawn="1"/>
        </p:nvSpPr>
        <p:spPr>
          <a:xfrm>
            <a:off x="2266578" y="4465726"/>
            <a:ext cx="16935821" cy="310854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r>
              <a:rPr lang="en-US" sz="20200" b="0" i="0" spc="60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Calibri" panose="020F0502020204030204" pitchFamily="34" charset="0"/>
              </a:rPr>
              <a:t>DECARBONIZE.</a:t>
            </a:r>
          </a:p>
        </p:txBody>
      </p:sp>
      <p:sp>
        <p:nvSpPr>
          <p:cNvPr id="13" name="One Simple Mission">
            <a:extLst>
              <a:ext uri="{FF2B5EF4-FFF2-40B4-BE49-F238E27FC236}">
                <a16:creationId xmlns:a16="http://schemas.microsoft.com/office/drawing/2014/main" id="{B5ACA9DE-481E-A547-B79C-56CE0195EBA2}"/>
              </a:ext>
            </a:extLst>
          </p:cNvPr>
          <p:cNvSpPr txBox="1">
            <a:spLocks/>
          </p:cNvSpPr>
          <p:nvPr userDrawn="1"/>
        </p:nvSpPr>
        <p:spPr>
          <a:xfrm>
            <a:off x="2266579" y="3819403"/>
            <a:ext cx="11930684" cy="104041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  <a:spcBef>
                <a:spcPts val="2400"/>
              </a:spcBef>
            </a:pPr>
            <a:r>
              <a:rPr lang="en-US" sz="720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One simple mission —</a:t>
            </a:r>
            <a:endParaRPr lang="en-US" sz="7200" b="0" i="0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Vision">
            <a:extLst>
              <a:ext uri="{FF2B5EF4-FFF2-40B4-BE49-F238E27FC236}">
                <a16:creationId xmlns:a16="http://schemas.microsoft.com/office/drawing/2014/main" id="{CBFFC6C9-7308-4B4C-9007-D4C29BB887D7}"/>
              </a:ext>
            </a:extLst>
          </p:cNvPr>
          <p:cNvSpPr txBox="1">
            <a:spLocks/>
          </p:cNvSpPr>
          <p:nvPr userDrawn="1"/>
        </p:nvSpPr>
        <p:spPr>
          <a:xfrm>
            <a:off x="18067970" y="5084219"/>
            <a:ext cx="926613" cy="5889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2400" kern="1200">
                <a:solidFill>
                  <a:schemeClr val="bg1"/>
                </a:solidFill>
                <a:effectLst/>
                <a:latin typeface="Open Sans Light"/>
                <a:ea typeface="+mn-ea"/>
                <a:cs typeface="Open Sans Light"/>
              </a:rPr>
              <a:t>®</a:t>
            </a:r>
            <a:r>
              <a:rPr lang="en-US">
                <a:solidFill>
                  <a:schemeClr val="bg1"/>
                </a:solidFill>
                <a:effectLst/>
              </a:rPr>
              <a:t> </a:t>
            </a:r>
            <a:endParaRPr lang="en-US" sz="2400" b="0" i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20CA8C3-6E6C-F444-9F6E-C31BB3911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63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798BA581-4A58-5C47-9550-1A726BFE9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0" y="0"/>
            <a:ext cx="24377651" cy="9954883"/>
          </a:xfrm>
          <a:prstGeom prst="rect">
            <a:avLst/>
          </a:prstGeom>
        </p:spPr>
      </p:pic>
      <p:sp>
        <p:nvSpPr>
          <p:cNvPr id="8" name="Gradient">
            <a:extLst>
              <a:ext uri="{FF2B5EF4-FFF2-40B4-BE49-F238E27FC236}">
                <a16:creationId xmlns:a16="http://schemas.microsoft.com/office/drawing/2014/main" id="{92F73233-AED4-4F45-BFBA-D94AC0957830}"/>
              </a:ext>
            </a:extLst>
          </p:cNvPr>
          <p:cNvSpPr/>
          <p:nvPr userDrawn="1"/>
        </p:nvSpPr>
        <p:spPr>
          <a:xfrm rot="10800000">
            <a:off x="0" y="0"/>
            <a:ext cx="24377650" cy="9954882"/>
          </a:xfrm>
          <a:prstGeom prst="rect">
            <a:avLst/>
          </a:prstGeom>
          <a:gradFill>
            <a:gsLst>
              <a:gs pos="0">
                <a:schemeClr val="accent1">
                  <a:alpha val="92000"/>
                </a:schemeClr>
              </a:gs>
              <a:gs pos="50000">
                <a:srgbClr val="009CDB">
                  <a:alpha val="95000"/>
                </a:srgbClr>
              </a:gs>
              <a:gs pos="100000">
                <a:srgbClr val="7030A0">
                  <a:alpha val="92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4FB6B62-979A-584E-A7D9-CBB87EB4F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8051" y="10711543"/>
            <a:ext cx="6278781" cy="2159901"/>
          </a:xfrm>
          <a:prstGeom prst="rect">
            <a:avLst/>
          </a:prstGeom>
        </p:spPr>
      </p:pic>
      <p:sp>
        <p:nvSpPr>
          <p:cNvPr id="15" name="Title">
            <a:extLst>
              <a:ext uri="{FF2B5EF4-FFF2-40B4-BE49-F238E27FC236}">
                <a16:creationId xmlns:a16="http://schemas.microsoft.com/office/drawing/2014/main" id="{C37A2824-C02F-0F46-81F4-FEA6B524E8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095" y="2750648"/>
            <a:ext cx="20335460" cy="3522524"/>
          </a:xfr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726E3926-4F16-7B49-93B0-EE2ABE6B5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1094" y="6411753"/>
            <a:ext cx="20335461" cy="75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8" name="Thanks">
            <a:extLst>
              <a:ext uri="{FF2B5EF4-FFF2-40B4-BE49-F238E27FC236}">
                <a16:creationId xmlns:a16="http://schemas.microsoft.com/office/drawing/2014/main" id="{1448E780-4D81-6C4C-AC76-766FC02FE79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021094" y="8320502"/>
            <a:ext cx="2033546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Special thanks to CSE staff</a:t>
            </a:r>
          </a:p>
        </p:txBody>
      </p:sp>
      <p:sp>
        <p:nvSpPr>
          <p:cNvPr id="13" name="Presenter">
            <a:extLst>
              <a:ext uri="{FF2B5EF4-FFF2-40B4-BE49-F238E27FC236}">
                <a16:creationId xmlns:a16="http://schemas.microsoft.com/office/drawing/2014/main" id="{3B4A5BC1-2BA2-444B-858B-847476469B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315" y="11968308"/>
            <a:ext cx="15570142" cy="10307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400"/>
            </a:lvl1pPr>
          </a:lstStyle>
          <a:p>
            <a:pPr lvl="0"/>
            <a:r>
              <a:rPr lang="en-US"/>
              <a:t>Presenter, Presenter Title</a:t>
            </a:r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43607A4F-3859-484E-94F4-3D1F3DE8D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314" y="11126309"/>
            <a:ext cx="5446429" cy="841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481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2"/>
            <a:ext cx="17341189" cy="81937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latin typeface="+mn-lt"/>
              </a:defRPr>
            </a:lvl1pPr>
            <a:lvl2pPr>
              <a:defRPr sz="4800">
                <a:latin typeface="+mn-lt"/>
              </a:defRPr>
            </a:lvl2pPr>
            <a:lvl3pPr>
              <a:defRPr sz="4800">
                <a:latin typeface="+mn-lt"/>
              </a:defRPr>
            </a:lvl3pPr>
            <a:lvl4pPr>
              <a:defRPr sz="4800">
                <a:latin typeface="+mn-lt"/>
              </a:defRPr>
            </a:lvl4pPr>
            <a:lvl5pPr>
              <a:defRPr sz="48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Divider">
            <a:extLst>
              <a:ext uri="{FF2B5EF4-FFF2-40B4-BE49-F238E27FC236}">
                <a16:creationId xmlns:a16="http://schemas.microsoft.com/office/drawing/2014/main" id="{7F59D130-5F46-3F43-B9F0-3391CA02F447}"/>
              </a:ext>
            </a:extLst>
          </p:cNvPr>
          <p:cNvCxnSpPr/>
          <p:nvPr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6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# Oval">
            <a:extLst>
              <a:ext uri="{FF2B5EF4-FFF2-40B4-BE49-F238E27FC236}">
                <a16:creationId xmlns:a16="http://schemas.microsoft.com/office/drawing/2014/main" id="{5B5C34C4-3845-AC4B-B441-0F1189DACEF8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accent1">
                  <a:lumMod val="40000"/>
                  <a:lumOff val="60000"/>
                </a:schemeClr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81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 Background">
            <a:extLst>
              <a:ext uri="{FF2B5EF4-FFF2-40B4-BE49-F238E27FC236}">
                <a16:creationId xmlns:a16="http://schemas.microsoft.com/office/drawing/2014/main" id="{CB5E4B54-B305-CC49-A46D-30790910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521859B8-5F2B-7D45-8153-0D4306D98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16" name="Gradient">
            <a:extLst>
              <a:ext uri="{FF2B5EF4-FFF2-40B4-BE49-F238E27FC236}">
                <a16:creationId xmlns:a16="http://schemas.microsoft.com/office/drawing/2014/main" id="{AF5807D1-A6DE-1C43-84AC-8D82C14EA623}"/>
              </a:ext>
            </a:extLst>
          </p:cNvPr>
          <p:cNvSpPr/>
          <p:nvPr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  <p:pic>
        <p:nvPicPr>
          <p:cNvPr id="4" name="Texture" descr="A close up of a logo&#10;&#10;Description automatically generated">
            <a:extLst>
              <a:ext uri="{FF2B5EF4-FFF2-40B4-BE49-F238E27FC236}">
                <a16:creationId xmlns:a16="http://schemas.microsoft.com/office/drawing/2014/main" id="{8733C033-8D22-7C41-AA6C-A72A957EB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>
          <a:xfrm>
            <a:off x="-3176" y="0"/>
            <a:ext cx="24377651" cy="13716000"/>
          </a:xfrm>
          <a:prstGeom prst="rect">
            <a:avLst/>
          </a:prstGeom>
        </p:spPr>
      </p:pic>
      <p:sp>
        <p:nvSpPr>
          <p:cNvPr id="5" name="Gradient">
            <a:extLst>
              <a:ext uri="{FF2B5EF4-FFF2-40B4-BE49-F238E27FC236}">
                <a16:creationId xmlns:a16="http://schemas.microsoft.com/office/drawing/2014/main" id="{DC415C74-242C-4E40-BB3B-BFD5BF184E8F}"/>
              </a:ext>
            </a:extLst>
          </p:cNvPr>
          <p:cNvSpPr/>
          <p:nvPr userDrawn="1"/>
        </p:nvSpPr>
        <p:spPr>
          <a:xfrm rot="10800000">
            <a:off x="-3176" y="0"/>
            <a:ext cx="24377650" cy="1374675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49000">
                <a:srgbClr val="009CDB">
                  <a:alpha val="80000"/>
                </a:srgbClr>
              </a:gs>
              <a:gs pos="100000">
                <a:srgbClr val="7030A0">
                  <a:alpha val="85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0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ue Background">
            <a:extLst>
              <a:ext uri="{FF2B5EF4-FFF2-40B4-BE49-F238E27FC236}">
                <a16:creationId xmlns:a16="http://schemas.microsoft.com/office/drawing/2014/main" id="{CFF32B3C-609E-1646-B12A-A657A0E2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E0359B-0BF1-9A46-BD6B-5D52ABC0CA99}"/>
              </a:ext>
            </a:extLst>
          </p:cNvPr>
          <p:cNvCxnSpPr/>
          <p:nvPr/>
        </p:nvCxnSpPr>
        <p:spPr>
          <a:xfrm>
            <a:off x="2423375" y="7304871"/>
            <a:ext cx="1364539" cy="0"/>
          </a:xfrm>
          <a:prstGeom prst="line">
            <a:avLst/>
          </a:prstGeom>
          <a:ln w="4572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C23616-AF07-A544-ABEF-9E760556D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1569" y="2729132"/>
            <a:ext cx="18860308" cy="422734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1000">
                <a:solidFill>
                  <a:schemeClr val="bg1"/>
                </a:solidFill>
                <a:latin typeface="+mj-lt"/>
              </a:defRPr>
            </a:lvl1pPr>
            <a:lvl2pPr marL="914171" indent="0">
              <a:buFontTx/>
              <a:buNone/>
              <a:defRPr>
                <a:solidFill>
                  <a:schemeClr val="bg1"/>
                </a:solidFill>
              </a:defRPr>
            </a:lvl2pPr>
            <a:lvl3pPr marL="1828343" indent="0">
              <a:buFontTx/>
              <a:buNone/>
              <a:defRPr>
                <a:solidFill>
                  <a:schemeClr val="bg1"/>
                </a:solidFill>
              </a:defRPr>
            </a:lvl3pPr>
            <a:lvl4pPr marL="2742514" indent="0">
              <a:buFontTx/>
              <a:buNone/>
              <a:defRPr>
                <a:solidFill>
                  <a:schemeClr val="bg1"/>
                </a:solidFill>
              </a:defRPr>
            </a:lvl4pPr>
            <a:lvl5pPr marL="365668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</p:txBody>
      </p:sp>
      <p:pic>
        <p:nvPicPr>
          <p:cNvPr id="5" name="Blue Background">
            <a:extLst>
              <a:ext uri="{FF2B5EF4-FFF2-40B4-BE49-F238E27FC236}">
                <a16:creationId xmlns:a16="http://schemas.microsoft.com/office/drawing/2014/main" id="{23AA3EF2-809D-C04F-A83D-9AF23043A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-1" y="3572"/>
            <a:ext cx="24377651" cy="1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B0CCE0FB-E660-E840-8C0D-5ACFD8D3B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8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Pag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# Oval">
            <a:extLst>
              <a:ext uri="{FF2B5EF4-FFF2-40B4-BE49-F238E27FC236}">
                <a16:creationId xmlns:a16="http://schemas.microsoft.com/office/drawing/2014/main" id="{72448458-1AD9-684A-8287-C42AB818117C}"/>
              </a:ext>
            </a:extLst>
          </p:cNvPr>
          <p:cNvSpPr>
            <a:spLocks noChangeAspect="1"/>
          </p:cNvSpPr>
          <p:nvPr userDrawn="1"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A9F34A9-978C-4E41-ADCC-EA88787BD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73009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latin typeface="+mn-lt"/>
              </a:defRPr>
            </a:lvl1pPr>
            <a:lvl2pPr>
              <a:defRPr sz="5400">
                <a:latin typeface="+mn-lt"/>
              </a:defRPr>
            </a:lvl2pPr>
            <a:lvl3pPr>
              <a:defRPr sz="5400">
                <a:latin typeface="+mn-lt"/>
              </a:defRPr>
            </a:lvl3pPr>
            <a:lvl4pPr>
              <a:defRPr sz="5400">
                <a:latin typeface="+mn-lt"/>
              </a:defRPr>
            </a:lvl4pPr>
            <a:lvl5pPr>
              <a:defRPr sz="5400">
                <a:latin typeface="+mn-lt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7F37885-9A67-8444-BE11-D6BDD086557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45586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9" name="Divider">
            <a:extLst>
              <a:ext uri="{FF2B5EF4-FFF2-40B4-BE49-F238E27FC236}">
                <a16:creationId xmlns:a16="http://schemas.microsoft.com/office/drawing/2014/main" id="{D1DA889B-201E-F64E-B33B-818780654564}"/>
              </a:ext>
            </a:extLst>
          </p:cNvPr>
          <p:cNvCxnSpPr/>
          <p:nvPr userDrawn="1"/>
        </p:nvCxnSpPr>
        <p:spPr>
          <a:xfrm>
            <a:off x="11427725" y="2547583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157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(Text &amp; Graphics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Divider">
            <a:extLst>
              <a:ext uri="{FF2B5EF4-FFF2-40B4-BE49-F238E27FC236}">
                <a16:creationId xmlns:a16="http://schemas.microsoft.com/office/drawing/2014/main" id="{AC0D3888-9C69-6B4E-A8CD-A38CE345D1F7}"/>
              </a:ext>
            </a:extLst>
          </p:cNvPr>
          <p:cNvCxnSpPr/>
          <p:nvPr/>
        </p:nvCxnSpPr>
        <p:spPr>
          <a:xfrm>
            <a:off x="11427725" y="2575717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42D8FD8F-620D-B54A-B5EB-AE222DDE48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599" y="773720"/>
            <a:ext cx="21529525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3C255E06-1DA3-234C-82BE-730868964FA2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12188825" y="3475038"/>
            <a:ext cx="11517464" cy="8322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E573DBFD-5EB9-2347-A8EE-9DD267B8759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71600" y="3474721"/>
            <a:ext cx="10056125" cy="7665562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# Oval">
            <a:extLst>
              <a:ext uri="{FF2B5EF4-FFF2-40B4-BE49-F238E27FC236}">
                <a16:creationId xmlns:a16="http://schemas.microsoft.com/office/drawing/2014/main" id="{7036AD4E-BC3B-AA48-8652-BCE116FC702C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D1A8140-3D99-C24B-B914-A466EF7E8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0967622B-27A1-8A48-ABA2-06B5AD488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5" y="11909248"/>
            <a:ext cx="4108566" cy="13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9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14273561" y="0"/>
            <a:ext cx="10104089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Open Sans Semibold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A2E20-36C9-4748-B5B5-63473E4FE178}"/>
              </a:ext>
            </a:extLst>
          </p:cNvPr>
          <p:cNvCxnSpPr/>
          <p:nvPr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B276D3-030C-0A42-B055-B48BA83F1BA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71600" y="759652"/>
            <a:ext cx="11633200" cy="16392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800" b="0" i="0">
                <a:latin typeface="+mj-lt"/>
                <a:cs typeface="Calibri" panose="020F0502020204030204" pitchFamily="34" charset="0"/>
              </a:defRPr>
            </a:lvl1pPr>
            <a:lvl2pPr>
              <a:defRPr sz="6800"/>
            </a:lvl2pPr>
            <a:lvl3pPr>
              <a:defRPr sz="68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B97A2B-8EC8-A147-AB5F-A6430820A15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71600" y="3474720"/>
            <a:ext cx="11682413" cy="8054975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1pPr>
            <a:lvl2pPr marL="1371257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2pPr>
            <a:lvl3pPr marL="2285429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3pPr>
            <a:lvl4pPr marL="3199600" indent="-457086">
              <a:lnSpc>
                <a:spcPts val="52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5400"/>
            </a:lvl4pPr>
            <a:lvl5pPr marL="4113771" indent="-457086">
              <a:buFont typeface="Arial" panose="020B0604020202020204" pitchFamily="34" charset="0"/>
              <a:buChar char="•"/>
              <a:defRPr sz="5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713765-B9B4-AF41-BD31-6462483EEC4D}"/>
              </a:ext>
            </a:extLst>
          </p:cNvPr>
          <p:cNvCxnSpPr/>
          <p:nvPr userDrawn="1"/>
        </p:nvCxnSpPr>
        <p:spPr>
          <a:xfrm>
            <a:off x="1504442" y="2561649"/>
            <a:ext cx="1364539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# Oval">
            <a:extLst>
              <a:ext uri="{FF2B5EF4-FFF2-40B4-BE49-F238E27FC236}">
                <a16:creationId xmlns:a16="http://schemas.microsoft.com/office/drawing/2014/main" id="{31D32A41-2F96-8ABE-C7A2-A9F796D40C65}"/>
              </a:ext>
            </a:extLst>
          </p:cNvPr>
          <p:cNvSpPr>
            <a:spLocks noChangeAspect="1"/>
          </p:cNvSpPr>
          <p:nvPr userDrawn="1"/>
        </p:nvSpPr>
        <p:spPr>
          <a:xfrm>
            <a:off x="131348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0C7D2EB-C114-0251-CAC4-7AD9FC6D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348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79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# Oval">
            <a:extLst>
              <a:ext uri="{FF2B5EF4-FFF2-40B4-BE49-F238E27FC236}">
                <a16:creationId xmlns:a16="http://schemas.microsoft.com/office/drawing/2014/main" id="{2CCBEA3F-5C72-844C-8D1D-22150D75C93A}"/>
              </a:ext>
            </a:extLst>
          </p:cNvPr>
          <p:cNvSpPr>
            <a:spLocks noChangeAspect="1"/>
          </p:cNvSpPr>
          <p:nvPr/>
        </p:nvSpPr>
        <p:spPr>
          <a:xfrm>
            <a:off x="22901125" y="12300134"/>
            <a:ext cx="822960" cy="822960"/>
          </a:xfrm>
          <a:prstGeom prst="ellipse">
            <a:avLst/>
          </a:prstGeom>
          <a:solidFill>
            <a:srgbClr val="3C44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19F05B3-4332-4847-AE56-24CE7DC5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01124" y="12346489"/>
            <a:ext cx="82296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DB8F626C-CEBF-614D-89D9-D0BEA80BC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1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5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8" r:id="rId2"/>
    <p:sldLayoutId id="2147484249" r:id="rId3"/>
    <p:sldLayoutId id="2147484250" r:id="rId4"/>
    <p:sldLayoutId id="2147484257" r:id="rId5"/>
    <p:sldLayoutId id="2147484263" r:id="rId6"/>
    <p:sldLayoutId id="2147484259" r:id="rId7"/>
    <p:sldLayoutId id="2147484253" r:id="rId8"/>
    <p:sldLayoutId id="2147484254" r:id="rId9"/>
    <p:sldLayoutId id="2147484258" r:id="rId10"/>
    <p:sldLayoutId id="2147484262" r:id="rId11"/>
    <p:sldLayoutId id="2147484264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800" b="0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drccc@energycenter.org" TargetMode="External"/><Relationship Id="rId2" Type="http://schemas.openxmlformats.org/officeDocument/2006/relationships/hyperlink" Target="https://sdcleancities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climatecasechart.com/case/california-trucking-association-v-california-air-resources-board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2.arb.ca.gov/our-work/programs/advanced-clean-fleets/advanced-clean-fleets-meetings-events" TargetMode="External"/><Relationship Id="rId5" Type="http://schemas.openxmlformats.org/officeDocument/2006/relationships/hyperlink" Target="https://ww2.arb.ca.gov/sites/default/files/2023-12/231228acfnotice_ADA.pdf" TargetMode="External"/><Relationship Id="rId4" Type="http://schemas.openxmlformats.org/officeDocument/2006/relationships/hyperlink" Target="https://ww2.arb.ca.gov/sites/default/files/2023-12/231227carbctalette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arb.ca.gov/sites/default/files/barcu/regact/2024/lcfs2024/appc-1.pdf" TargetMode="External"/><Relationship Id="rId2" Type="http://schemas.openxmlformats.org/officeDocument/2006/relationships/hyperlink" Target="https://ww2.arb.ca.gov/rulemaking/2024/lcfs202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cpuc.ca.gov/apex/f?p=401:56::::RP,57,RIR:P5_PROCEEDING_SELECT:R231200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puc.ca.gov/industries-and-topics/electrical-energy/infrastructure/transportation-electrification" TargetMode="External"/><Relationship Id="rId4" Type="http://schemas.openxmlformats.org/officeDocument/2006/relationships/hyperlink" Target="https://www.cpuc.ca.gov/industries-and-topics/electrical-energy/infrastructure/transportation-electrification/charging-infrastructure-deployment-and-incentiv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CC84F-0823-EB46-9403-2A107F569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2024 Q1 </a:t>
            </a:r>
            <a:r>
              <a:rPr lang="en-US" dirty="0">
                <a:cs typeface="Calibri"/>
              </a:rPr>
              <a:t>- Fleet Manager Roundtable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CD9528-9A6E-3C44-B908-A924785D7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077" y="10965352"/>
            <a:ext cx="14294473" cy="21503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San Diego Regional Clean Cities Coalition (SDRCCC)</a:t>
            </a:r>
          </a:p>
          <a:p>
            <a:pPr marL="685800" indent="-685800">
              <a:buFont typeface="Arial"/>
              <a:buChar char="•"/>
            </a:pPr>
            <a:r>
              <a:rPr lang="en-US" sz="3600">
                <a:cs typeface="Calibri"/>
              </a:rPr>
              <a:t>Francis Alvarez, Co-director</a:t>
            </a:r>
          </a:p>
          <a:p>
            <a:pPr marL="685800" indent="-685800">
              <a:buFont typeface="Arial"/>
              <a:buChar char="•"/>
            </a:pPr>
            <a:r>
              <a:rPr lang="en-US" sz="3600">
                <a:cs typeface="Calibri"/>
              </a:rPr>
              <a:t>John Anderson, Co-director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C38E41-FC33-AB44-8B92-1071575D1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314" y="10178663"/>
            <a:ext cx="5446429" cy="8419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02/29/2024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329FB2-4E8A-959C-C641-2FE10277BCF6}"/>
              </a:ext>
            </a:extLst>
          </p:cNvPr>
          <p:cNvGrpSpPr/>
          <p:nvPr/>
        </p:nvGrpSpPr>
        <p:grpSpPr>
          <a:xfrm>
            <a:off x="16147341" y="10178663"/>
            <a:ext cx="8028841" cy="3274101"/>
            <a:chOff x="16147341" y="10178663"/>
            <a:chExt cx="8028841" cy="3274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B9473E-508A-1B8F-164E-ABC8C3562B00}"/>
                </a:ext>
              </a:extLst>
            </p:cNvPr>
            <p:cNvSpPr/>
            <p:nvPr/>
          </p:nvSpPr>
          <p:spPr>
            <a:xfrm>
              <a:off x="16791709" y="10178663"/>
              <a:ext cx="7384473" cy="3274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San Diego Regional Clean Cities Coalition">
              <a:extLst>
                <a:ext uri="{FF2B5EF4-FFF2-40B4-BE49-F238E27FC236}">
                  <a16:creationId xmlns:a16="http://schemas.microsoft.com/office/drawing/2014/main" id="{A71589B0-6B82-B3EF-7F0F-E84639C90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7341" y="10373984"/>
              <a:ext cx="2425128" cy="2750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DA3D3F-EAA5-03D6-748A-0D19A0B5A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02425" y="10821800"/>
              <a:ext cx="4424985" cy="1855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9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2084A-66E3-E452-FF14-FECCDC1CE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3BFB4-1CA0-4C16-6885-3EDB3F47A3B3}"/>
              </a:ext>
            </a:extLst>
          </p:cNvPr>
          <p:cNvSpPr txBox="1">
            <a:spLocks/>
          </p:cNvSpPr>
          <p:nvPr/>
        </p:nvSpPr>
        <p:spPr>
          <a:xfrm>
            <a:off x="447058" y="12065972"/>
            <a:ext cx="12345971" cy="1291284"/>
          </a:xfrm>
          <a:prstGeom prst="rect">
            <a:avLst/>
          </a:prstGeom>
        </p:spPr>
        <p:txBody>
          <a:bodyPr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ea typeface="+mn-lt"/>
                <a:cs typeface="+mn-lt"/>
              </a:rPr>
              <a:t>https://forms.office.com/r/JBvVfpFxuM</a:t>
            </a:r>
            <a:endParaRPr lang="en-US" sz="6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CD9EB9-8A7D-CB77-E8DD-3E4462CA127C}"/>
              </a:ext>
            </a:extLst>
          </p:cNvPr>
          <p:cNvSpPr txBox="1">
            <a:spLocks/>
          </p:cNvSpPr>
          <p:nvPr/>
        </p:nvSpPr>
        <p:spPr>
          <a:xfrm>
            <a:off x="13901813" y="1574184"/>
            <a:ext cx="9369596" cy="108845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ea typeface="+mn-lt"/>
                <a:cs typeface="+mn-lt"/>
              </a:rPr>
              <a:t>Website: </a:t>
            </a:r>
            <a:r>
              <a:rPr lang="en-US" sz="6600" dirty="0">
                <a:ea typeface="+mn-lt"/>
                <a:cs typeface="+mn-lt"/>
                <a:hlinkClick r:id="rId2"/>
              </a:rPr>
              <a:t>https://sdcleancities.org/</a:t>
            </a:r>
            <a:endParaRPr lang="en-US" sz="6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6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6600" dirty="0">
                <a:ea typeface="+mn-lt"/>
                <a:cs typeface="+mn-lt"/>
              </a:rPr>
              <a:t>Email:</a:t>
            </a:r>
          </a:p>
          <a:p>
            <a:pPr marL="0" indent="0">
              <a:buNone/>
            </a:pPr>
            <a:r>
              <a:rPr lang="en-US" sz="6600" b="0" i="0" u="none" strike="noStrike" dirty="0">
                <a:solidFill>
                  <a:srgbClr val="939393"/>
                </a:solidFill>
                <a:effectLst/>
                <a:hlinkClick r:id="rId3"/>
              </a:rPr>
              <a:t>sdrccc@energycenter.org</a:t>
            </a:r>
            <a:endParaRPr lang="en-US" sz="6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you're interested in learning more about being recognized as an EV-friendly workplace or hosting the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event,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Francis.</a:t>
            </a:r>
            <a:endParaRPr lang="en-US" sz="6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0E56C-C4EE-3A5B-5430-2894415C36B8}"/>
              </a:ext>
            </a:extLst>
          </p:cNvPr>
          <p:cNvCxnSpPr>
            <a:cxnSpLocks/>
          </p:cNvCxnSpPr>
          <p:nvPr/>
        </p:nvCxnSpPr>
        <p:spPr>
          <a:xfrm>
            <a:off x="12593782" y="1574185"/>
            <a:ext cx="99624" cy="8884265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EF41B882-7655-2D01-A39C-9F2CCD488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5" y="594845"/>
            <a:ext cx="10600024" cy="106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31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402D96-84C6-5432-E3D3-7E13289E7361}"/>
              </a:ext>
            </a:extLst>
          </p:cNvPr>
          <p:cNvSpPr/>
          <p:nvPr/>
        </p:nvSpPr>
        <p:spPr>
          <a:xfrm>
            <a:off x="3122022" y="9313817"/>
            <a:ext cx="15897497" cy="2769002"/>
          </a:xfrm>
          <a:prstGeom prst="roundRect">
            <a:avLst/>
          </a:prstGeom>
          <a:solidFill>
            <a:srgbClr val="FADBA8"/>
          </a:solidFill>
          <a:ln>
            <a:solidFill>
              <a:srgbClr val="F7C26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30DBFF-BD1E-B786-FBFA-631D3D1BB780}"/>
              </a:ext>
            </a:extLst>
          </p:cNvPr>
          <p:cNvSpPr/>
          <p:nvPr/>
        </p:nvSpPr>
        <p:spPr>
          <a:xfrm>
            <a:off x="3122023" y="3567954"/>
            <a:ext cx="15897497" cy="3642744"/>
          </a:xfrm>
          <a:prstGeom prst="roundRect">
            <a:avLst/>
          </a:prstGeom>
          <a:solidFill>
            <a:srgbClr val="A5DEF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6860B-F45A-6DE9-0F47-9D93B639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1D98-F736-E44F-E1ED-64176CC1068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514165" y="3567953"/>
            <a:ext cx="17341189" cy="8514866"/>
          </a:xfrm>
        </p:spPr>
        <p:txBody>
          <a:bodyPr>
            <a:normAutofit fontScale="92500" lnSpcReduction="20000"/>
          </a:bodyPr>
          <a:lstStyle/>
          <a:p>
            <a:pPr marL="456565" indent="-456565"/>
            <a:r>
              <a:rPr lang="en-US" dirty="0">
                <a:cs typeface="Calibri"/>
              </a:rPr>
              <a:t>10:00 AM – San Diego Clean Cities Introduction</a:t>
            </a:r>
            <a:endParaRPr lang="en-US" dirty="0"/>
          </a:p>
          <a:p>
            <a:pPr marL="5256886" lvl="5" indent="-68580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Guest Introductions (name, title &amp; organization)</a:t>
            </a:r>
          </a:p>
          <a:p>
            <a:pPr marL="5256886" lvl="5" indent="-685800">
              <a:buFont typeface="Wingdings" panose="05000000000000000000" pitchFamily="2" charset="2"/>
              <a:buChar char="§"/>
            </a:pPr>
            <a:r>
              <a:rPr lang="en-US">
                <a:cs typeface="Calibri"/>
              </a:rPr>
              <a:t>Policy Updates</a:t>
            </a:r>
            <a:endParaRPr lang="en-US" dirty="0">
              <a:cs typeface="Calibri"/>
            </a:endParaRPr>
          </a:p>
          <a:p>
            <a:pPr marL="456565" indent="-456565"/>
            <a:r>
              <a:rPr lang="en-US" dirty="0">
                <a:cs typeface="Calibri"/>
              </a:rPr>
              <a:t>10:30 AM – Helix Water District Presentation</a:t>
            </a:r>
          </a:p>
          <a:p>
            <a:pPr marL="456565" indent="-456565"/>
            <a:r>
              <a:rPr lang="en-US" dirty="0">
                <a:cs typeface="Calibri Light"/>
              </a:rPr>
              <a:t>11:00 AM – Site Walk</a:t>
            </a:r>
            <a:endParaRPr lang="en-US" dirty="0">
              <a:cs typeface="Calibri"/>
            </a:endParaRPr>
          </a:p>
          <a:p>
            <a:pPr marL="456565" indent="-456565"/>
            <a:endParaRPr lang="en-US" dirty="0">
              <a:cs typeface="Calibri"/>
            </a:endParaRPr>
          </a:p>
          <a:p>
            <a:pPr marL="456565" indent="-456565"/>
            <a:r>
              <a:rPr lang="en-US" dirty="0">
                <a:cs typeface="Calibri"/>
              </a:rPr>
              <a:t>12:00 PM – Lunch</a:t>
            </a:r>
          </a:p>
          <a:p>
            <a:pPr marL="456565" indent="-456565"/>
            <a:endParaRPr lang="en-US" dirty="0">
              <a:cs typeface="Calibri"/>
            </a:endParaRPr>
          </a:p>
          <a:p>
            <a:pPr marL="456565" indent="-456565"/>
            <a:r>
              <a:rPr lang="en-US" dirty="0">
                <a:cs typeface="Calibri"/>
              </a:rPr>
              <a:t>1:00 PM – Further Discussion</a:t>
            </a:r>
          </a:p>
          <a:p>
            <a:pPr marL="456565" indent="-456565"/>
            <a:r>
              <a:rPr lang="en-US" dirty="0">
                <a:cs typeface="Calibri"/>
              </a:rPr>
              <a:t>1:45 PM – Event Closeout</a:t>
            </a:r>
            <a:endParaRPr lang="en-US" dirty="0"/>
          </a:p>
          <a:p>
            <a:pPr marL="456565" indent="-456565"/>
            <a:r>
              <a:rPr lang="en-US" dirty="0">
                <a:cs typeface="Calibri"/>
              </a:rPr>
              <a:t>2:00 PM – Adjourn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D184C-EDFA-4BF9-BF6C-598ED575735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086321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C2F5-F23C-DC4D-B11B-930EF08FD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 Diego Regional Clean Cities Coalition</a:t>
            </a:r>
            <a:br>
              <a:rPr lang="en-US" dirty="0"/>
            </a:br>
            <a:r>
              <a:rPr lang="en-US" dirty="0"/>
              <a:t>Fleet </a:t>
            </a:r>
            <a:r>
              <a:rPr lang="en-US"/>
              <a:t>Manager Roundtable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29993C7-033C-4BAE-9C99-A6221697F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094" y="6411753"/>
            <a:ext cx="20335461" cy="751870"/>
          </a:xfrm>
        </p:spPr>
        <p:txBody>
          <a:bodyPr>
            <a:normAutofit/>
          </a:bodyPr>
          <a:lstStyle/>
          <a:p>
            <a:pPr lvl="0"/>
            <a:r>
              <a:rPr lang="en-US" sz="4799" dirty="0">
                <a:solidFill>
                  <a:srgbClr val="FFFFFF"/>
                </a:solidFill>
              </a:rPr>
              <a:t>Policy Update – February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878AE-5405-4E63-ABD0-25925D5AA644}"/>
              </a:ext>
            </a:extLst>
          </p:cNvPr>
          <p:cNvSpPr txBox="1"/>
          <p:nvPr/>
        </p:nvSpPr>
        <p:spPr>
          <a:xfrm>
            <a:off x="1150315" y="12046046"/>
            <a:ext cx="1398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Kinshuk Chatterjee, Senior Transportation Policy Analyst</a:t>
            </a:r>
          </a:p>
        </p:txBody>
      </p:sp>
    </p:spTree>
    <p:extLst>
      <p:ext uri="{BB962C8B-B14F-4D97-AF65-F5344CB8AC3E}">
        <p14:creationId xmlns:p14="http://schemas.microsoft.com/office/powerpoint/2010/main" val="5685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5E08C0-D37B-0D47-9F26-3DEE16817642}"/>
              </a:ext>
            </a:extLst>
          </p:cNvPr>
          <p:cNvSpPr/>
          <p:nvPr/>
        </p:nvSpPr>
        <p:spPr>
          <a:xfrm>
            <a:off x="1501876" y="3945974"/>
            <a:ext cx="1882465" cy="188246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A80696-57B3-D249-A1DD-E9BADC856D16}"/>
              </a:ext>
            </a:extLst>
          </p:cNvPr>
          <p:cNvSpPr/>
          <p:nvPr/>
        </p:nvSpPr>
        <p:spPr>
          <a:xfrm>
            <a:off x="1501876" y="6751167"/>
            <a:ext cx="1882465" cy="188246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907FC3-6090-DD4A-A2F1-DE7F0A934A26}"/>
              </a:ext>
            </a:extLst>
          </p:cNvPr>
          <p:cNvSpPr/>
          <p:nvPr/>
        </p:nvSpPr>
        <p:spPr>
          <a:xfrm>
            <a:off x="1501876" y="9556359"/>
            <a:ext cx="1882465" cy="188246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6008" y="9391255"/>
            <a:ext cx="10281951" cy="897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en-US" b="1" dirty="0">
                <a:latin typeface="+mj-lt"/>
                <a:ea typeface="Open Sans Semibold" panose="020B0606030504020204" pitchFamily="34" charset="0"/>
                <a:cs typeface="Calibri" panose="020F0502020204030204" pitchFamily="34" charset="0"/>
              </a:rPr>
              <a:t>New CPUC Proceeding and Infrastructure Program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3670433" y="10242725"/>
            <a:ext cx="8162979" cy="12086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2400"/>
              </a:spcBef>
            </a:pPr>
            <a:r>
              <a:rPr lang="en-US" sz="27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Calibri Light" panose="020F0302020204030204" pitchFamily="34" charset="0"/>
              </a:rPr>
              <a:t>CPUC opens new transportation proceeding and begins development on MD/HD infrastructure program.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06009" y="3735334"/>
            <a:ext cx="7360270" cy="897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en-US" b="1" dirty="0">
                <a:latin typeface="+mj-lt"/>
                <a:ea typeface="Open Sans Semibold" panose="020B0606030504020204" pitchFamily="34" charset="0"/>
                <a:cs typeface="Calibri" panose="020F0502020204030204" pitchFamily="34" charset="0"/>
              </a:rPr>
              <a:t>Advanced Clean Fleets (ACF)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3670433" y="4586804"/>
            <a:ext cx="7360271" cy="111889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40"/>
              </a:lnSpc>
            </a:pPr>
            <a:r>
              <a:rPr lang="en-US" sz="27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Calibri Light" panose="020F0302020204030204" pitchFamily="34" charset="0"/>
              </a:rPr>
              <a:t>CARB will not be enforcing ACF until U.S. EPA grants waiver request.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06009" y="6633347"/>
            <a:ext cx="9242355" cy="897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en-US" b="1" dirty="0">
                <a:latin typeface="+mj-lt"/>
                <a:ea typeface="Open Sans Semibold" panose="020B0606030504020204" pitchFamily="34" charset="0"/>
                <a:cs typeface="Calibri" panose="020F0502020204030204" pitchFamily="34" charset="0"/>
              </a:rPr>
              <a:t>Low Carbon Fuel Standard (LCFS) Amendments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29067" y="9737769"/>
            <a:ext cx="792846" cy="1538883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0000" spc="400" dirty="0">
                <a:solidFill>
                  <a:schemeClr val="bg1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29067" y="4102489"/>
            <a:ext cx="792846" cy="1538883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0000" spc="400" dirty="0">
                <a:solidFill>
                  <a:schemeClr val="bg1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29067" y="6931165"/>
            <a:ext cx="792846" cy="1538883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0000" spc="400" dirty="0">
                <a:solidFill>
                  <a:schemeClr val="bg1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B270F-E45A-8345-AB61-85705AF7E68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>
                <a:solidFill>
                  <a:srgbClr val="2B2E35"/>
                </a:solidFill>
              </a:rPr>
              <a:t>Updates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D23B-8ABC-D14C-8A33-6100CD0C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F562D0-B298-BE40-990F-8BCE786AA8EE}"/>
              </a:ext>
            </a:extLst>
          </p:cNvPr>
          <p:cNvSpPr txBox="1"/>
          <p:nvPr/>
        </p:nvSpPr>
        <p:spPr>
          <a:xfrm>
            <a:off x="13048364" y="9737769"/>
            <a:ext cx="792846" cy="1538883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0000" spc="400" dirty="0">
                <a:solidFill>
                  <a:schemeClr val="bg1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37857-9286-3143-87CD-DD7E363B4BB8}"/>
              </a:ext>
            </a:extLst>
          </p:cNvPr>
          <p:cNvSpPr txBox="1"/>
          <p:nvPr/>
        </p:nvSpPr>
        <p:spPr>
          <a:xfrm>
            <a:off x="13048364" y="6931165"/>
            <a:ext cx="792846" cy="1538883"/>
          </a:xfrm>
          <a:prstGeom prst="rect">
            <a:avLst/>
          </a:prstGeom>
          <a:noFill/>
        </p:spPr>
        <p:txBody>
          <a:bodyPr wrap="none" lIns="91440" tIns="0" rIns="0" bIns="0" rtlCol="0">
            <a:spAutoFit/>
          </a:bodyPr>
          <a:lstStyle/>
          <a:p>
            <a:pPr algn="ctr"/>
            <a:r>
              <a:rPr lang="en-US" sz="10000" spc="400" dirty="0">
                <a:solidFill>
                  <a:schemeClr val="bg1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D11114-C528-9954-2A4D-5D6E0DAC96EF}"/>
              </a:ext>
            </a:extLst>
          </p:cNvPr>
          <p:cNvSpPr txBox="1">
            <a:spLocks/>
          </p:cNvSpPr>
          <p:nvPr/>
        </p:nvSpPr>
        <p:spPr>
          <a:xfrm>
            <a:off x="3670433" y="7369880"/>
            <a:ext cx="8650720" cy="120866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2400"/>
              </a:spcBef>
            </a:pPr>
            <a:r>
              <a:rPr lang="en-US" sz="27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Calibri Light" panose="020F0302020204030204" pitchFamily="34" charset="0"/>
              </a:rPr>
              <a:t>CARB issues Proposed Amendments to change infrastructure credit pathways and support MD/HD fleets. </a:t>
            </a:r>
          </a:p>
        </p:txBody>
      </p:sp>
    </p:spTree>
    <p:extLst>
      <p:ext uri="{BB962C8B-B14F-4D97-AF65-F5344CB8AC3E}">
        <p14:creationId xmlns:p14="http://schemas.microsoft.com/office/powerpoint/2010/main" val="2644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24B9E-C2D3-EC2F-8EA5-74913320C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5B30-D5F9-A12A-399B-32098376F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7CD1E-75A0-1015-4960-4670C00A3C59}"/>
              </a:ext>
            </a:extLst>
          </p:cNvPr>
          <p:cNvSpPr txBox="1"/>
          <p:nvPr/>
        </p:nvSpPr>
        <p:spPr>
          <a:xfrm>
            <a:off x="7125277" y="1076557"/>
            <a:ext cx="10127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F9900"/>
                </a:solidFill>
              </a:rPr>
              <a:t>Advanced Clean Fleets (ACF)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72B5F-1F4C-2426-251D-2A523951D082}"/>
              </a:ext>
            </a:extLst>
          </p:cNvPr>
          <p:cNvSpPr txBox="1"/>
          <p:nvPr/>
        </p:nvSpPr>
        <p:spPr>
          <a:xfrm>
            <a:off x="954163" y="3148417"/>
            <a:ext cx="208300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Response to Lawsuit  </a:t>
            </a:r>
            <a:r>
              <a:rPr lang="en-US" sz="4000" dirty="0"/>
              <a:t>– In response to the California Trucking Association’s (CTA) </a:t>
            </a:r>
            <a:r>
              <a:rPr lang="en-US" sz="4000" dirty="0">
                <a:hlinkClick r:id="rId3"/>
              </a:rPr>
              <a:t>lawsuit</a:t>
            </a:r>
            <a:r>
              <a:rPr lang="en-US" sz="4000" dirty="0"/>
              <a:t> and requests for injunctions to the ACF, CARB has taken the following actions: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 a </a:t>
            </a:r>
            <a:r>
              <a:rPr lang="en-US" sz="4000" dirty="0">
                <a:hlinkClick r:id="rId4"/>
              </a:rPr>
              <a:t>letter to CTA</a:t>
            </a:r>
            <a:r>
              <a:rPr lang="en-US" sz="4000" dirty="0"/>
              <a:t>, CARB clarified that it has sent a preemption waiver request to U.S. EPA and is currently waiting for the request to be granted or deemed unnecessary. 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 a </a:t>
            </a:r>
            <a:r>
              <a:rPr lang="en-US" sz="4000" dirty="0">
                <a:hlinkClick r:id="rId5"/>
              </a:rPr>
              <a:t>public enforcement notice</a:t>
            </a:r>
            <a:r>
              <a:rPr lang="en-US" sz="4000" dirty="0"/>
              <a:t>, CARB expressed that it will not be enforcing any of the ACF’s drayage or high priority fleet reporting requirements until the waiver is granted.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CARB encourages fleets to voluntary comply with reporting requirements, since these requirements will be applied retroactively if the waiver is granted.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Truck Regulation Implementation Group (TRIG)</a:t>
            </a:r>
            <a:r>
              <a:rPr lang="en-US" sz="4000" dirty="0"/>
              <a:t> – CARB held an outreach-focused TRIG meeting on 2/26/24 and will hold </a:t>
            </a:r>
            <a:r>
              <a:rPr lang="en-US" sz="4000" dirty="0">
                <a:hlinkClick r:id="rId6"/>
              </a:rPr>
              <a:t>additional meetings </a:t>
            </a:r>
            <a:r>
              <a:rPr lang="en-US" sz="4000" dirty="0"/>
              <a:t>throughout March.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6425F-46F2-909D-B7F9-F6E0E122A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131" y="10781629"/>
            <a:ext cx="13712361" cy="2934371"/>
          </a:xfrm>
          <a:prstGeom prst="rect">
            <a:avLst/>
          </a:prstGeom>
        </p:spPr>
      </p:pic>
      <p:pic>
        <p:nvPicPr>
          <p:cNvPr id="1026" name="Picture 2" descr="CARB (@AirResources) / X">
            <a:extLst>
              <a:ext uri="{FF2B5EF4-FFF2-40B4-BE49-F238E27FC236}">
                <a16:creationId xmlns:a16="http://schemas.microsoft.com/office/drawing/2014/main" id="{AF9FA84B-A0D5-55E0-48C5-39E99320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29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095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2EA10-5175-EB4B-E707-F7886E68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46827-7ACE-303E-249A-E6A1A9A3C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06F75-4E24-7514-A5C6-1694E60C09D0}"/>
              </a:ext>
            </a:extLst>
          </p:cNvPr>
          <p:cNvSpPr txBox="1"/>
          <p:nvPr/>
        </p:nvSpPr>
        <p:spPr>
          <a:xfrm>
            <a:off x="3146157" y="1062997"/>
            <a:ext cx="16753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8930C"/>
                </a:solidFill>
              </a:rPr>
              <a:t>Low Carbon Fuel Standard (LCFS) Amendments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1BB22-D86B-C91F-BA60-5596BB844C0C}"/>
              </a:ext>
            </a:extLst>
          </p:cNvPr>
          <p:cNvSpPr txBox="1"/>
          <p:nvPr/>
        </p:nvSpPr>
        <p:spPr>
          <a:xfrm>
            <a:off x="571296" y="3295545"/>
            <a:ext cx="20862860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Overview </a:t>
            </a:r>
            <a:r>
              <a:rPr lang="en-US" sz="4000" dirty="0"/>
              <a:t>– In January 2024, CARB issued the </a:t>
            </a:r>
            <a:r>
              <a:rPr lang="en-US" sz="4000" dirty="0">
                <a:hlinkClick r:id="rId2"/>
              </a:rPr>
              <a:t>Proposed Amendments </a:t>
            </a:r>
            <a:r>
              <a:rPr lang="en-US" sz="4000" dirty="0"/>
              <a:t>to the LCFS program:</a:t>
            </a:r>
          </a:p>
          <a:p>
            <a:pPr marL="1485717" lvl="1" indent="-5715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000" b="1" dirty="0"/>
              <a:t>Clean Fuel Reward (CFR) Program </a:t>
            </a:r>
            <a:r>
              <a:rPr lang="en-US" sz="4000" dirty="0"/>
              <a:t>– CARB has proposed amending the CFR program to provide point-of-sale incentives for MD/HD vehicles (as opposed to light-duty vehicles).</a:t>
            </a:r>
          </a:p>
          <a:p>
            <a:pPr marL="1485717" lvl="1" indent="-5715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000" b="1" dirty="0"/>
              <a:t>Utility credit revenues </a:t>
            </a:r>
            <a:r>
              <a:rPr lang="en-US" sz="4000" dirty="0"/>
              <a:t>– CARB has proposed reducing the amount of utility credit revenues directed to the CFR program, which would result in greater funding for utility programs.</a:t>
            </a:r>
          </a:p>
          <a:p>
            <a:pPr marL="1485717" lvl="1" indent="-5715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4000" b="1" dirty="0"/>
              <a:t>Fast Charging Infrastructure (FCI) credit pathway </a:t>
            </a:r>
            <a:r>
              <a:rPr lang="en-US" sz="4000" dirty="0"/>
              <a:t>– CARB has proposed expanding the FCI pathway to operators of MD/HD chargers and limiting the FCI pathway to light-duty chargers in disadvantaged, low-income, or rural communities.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LCFS Credit Price Projections </a:t>
            </a:r>
            <a:r>
              <a:rPr lang="en-US" sz="4000" dirty="0"/>
              <a:t>– As detailed in Table 16 (page SRIA-49) of </a:t>
            </a:r>
            <a:r>
              <a:rPr lang="en-US" sz="4000" dirty="0">
                <a:hlinkClick r:id="rId3"/>
              </a:rPr>
              <a:t>Standardized Regulatory Impact Assessment</a:t>
            </a:r>
            <a:r>
              <a:rPr lang="en-US" sz="4000" dirty="0"/>
              <a:t>, CARB has estimated the impacts of the amendments on LCFS credit prices.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Timeline </a:t>
            </a:r>
            <a:r>
              <a:rPr lang="en-US" sz="4000" dirty="0"/>
              <a:t>– Stakeholder comments were filed through February 20, 2024. CARB will be holding a public workshop to discuss the amendments in March 2024 and will hold a CARB Board Meeting to consider adopting the amendments sometime after.</a:t>
            </a:r>
          </a:p>
          <a:p>
            <a:pPr>
              <a:spcAft>
                <a:spcPts val="1800"/>
              </a:spcAft>
            </a:pPr>
            <a:endParaRPr lang="en-US" sz="4000" dirty="0"/>
          </a:p>
        </p:txBody>
      </p:sp>
      <p:pic>
        <p:nvPicPr>
          <p:cNvPr id="2050" name="Picture 2" descr="CARB (@AirResources) / X">
            <a:extLst>
              <a:ext uri="{FF2B5EF4-FFF2-40B4-BE49-F238E27FC236}">
                <a16:creationId xmlns:a16="http://schemas.microsoft.com/office/drawing/2014/main" id="{A87948D3-FDF0-B4E2-4213-34BB0705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647" y="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985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E9E2-B022-6503-3FFE-9AFAF570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2A4C5-14E1-08EB-E36C-0F0994579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532B5-9964-D555-E2CB-45A39D67FDF7}"/>
              </a:ext>
            </a:extLst>
          </p:cNvPr>
          <p:cNvSpPr txBox="1"/>
          <p:nvPr/>
        </p:nvSpPr>
        <p:spPr>
          <a:xfrm>
            <a:off x="3146157" y="944093"/>
            <a:ext cx="18923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8930C"/>
                </a:solidFill>
              </a:rPr>
              <a:t>New CPUC Proceeding and Infrastructure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E4FC3-94F7-093B-82A7-9B65974E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738" y="142342"/>
            <a:ext cx="3022116" cy="3022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C75DA-FC58-9CFA-4E97-8AAD13AC3000}"/>
              </a:ext>
            </a:extLst>
          </p:cNvPr>
          <p:cNvSpPr txBox="1"/>
          <p:nvPr/>
        </p:nvSpPr>
        <p:spPr>
          <a:xfrm>
            <a:off x="1372618" y="3169362"/>
            <a:ext cx="20894160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New TE Proceeding</a:t>
            </a:r>
            <a:r>
              <a:rPr lang="en-US" sz="4000" dirty="0"/>
              <a:t> – In December 2023, the CPUC opened a new </a:t>
            </a:r>
            <a:r>
              <a:rPr lang="en-US" sz="4000" dirty="0">
                <a:hlinkClick r:id="rId3"/>
              </a:rPr>
              <a:t>rulemaking proceeding </a:t>
            </a:r>
            <a:r>
              <a:rPr lang="en-US" sz="4000" dirty="0"/>
              <a:t>(R.23-12-008) to oversee transportation electrification (TE) issues like grid planning and energization. 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proceeding is expected to issue decisions on these issues in 2024. </a:t>
            </a:r>
            <a:endParaRPr lang="en-US" sz="4000" b="1" dirty="0"/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New BTM Program </a:t>
            </a:r>
            <a:r>
              <a:rPr lang="en-US" sz="4000" dirty="0"/>
              <a:t>– In November 2022, the CPUC adopted a Decision which established the Funding Cycle 1 (FC1) Behind-the-Meter (BTM) Rebate Program, which will provide </a:t>
            </a:r>
            <a:r>
              <a:rPr lang="en-US" sz="4000" dirty="0">
                <a:hlinkClick r:id="rId4"/>
              </a:rPr>
              <a:t>EV infrastructure incentives </a:t>
            </a:r>
            <a:r>
              <a:rPr lang="en-US" sz="4000" dirty="0"/>
              <a:t>and technical assistance services. The development and design of this program began in January 2024.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FC1 BTM Rebate Program will provide incentives for EV infrastructure and make-ready efforts, for both MD/HD vehicles and light-duty vehicles in multifamily homes.</a:t>
            </a:r>
          </a:p>
          <a:p>
            <a:pPr marL="1485717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The FC1 BTM Rebate Program will fund up to $1 billion in incentives over a five-year period.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BTM Workshop </a:t>
            </a:r>
            <a:r>
              <a:rPr lang="en-US" sz="4000" dirty="0"/>
              <a:t>– The Investor-Owned Utilities (IOUs) held the first Technical Assistance Services workshop for the BTM Program on 2/28/24 (materials may be posted to the CPUC’s </a:t>
            </a:r>
            <a:r>
              <a:rPr lang="en-US" sz="4000" dirty="0">
                <a:hlinkClick r:id="rId5"/>
              </a:rPr>
              <a:t>TE webpage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914332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5A039-2798-D1EE-9DFB-14095AE0E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B32316-B7B2-DCD0-10CD-DB8BD3A94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F626C-CEBF-614D-89D9-D0BEA80BC3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B5C5B-45AD-1861-85F3-04C3883D1BE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606989" y="3372011"/>
            <a:ext cx="11246864" cy="73009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Sign a pledge to receive the following: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Clean Cities technical support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Recognition for being an EV-friendly workplace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14DD8-E54C-0A5F-0291-8ABDF24BBE2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EMPOWER – Workplace Charging Pledge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58480-EED1-DFE4-5DB2-FA636506C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8" r="9132"/>
          <a:stretch/>
        </p:blipFill>
        <p:spPr>
          <a:xfrm>
            <a:off x="1606989" y="8122908"/>
            <a:ext cx="10724019" cy="4077800"/>
          </a:xfrm>
          <a:prstGeom prst="rect">
            <a:avLst/>
          </a:prstGeom>
          <a:ln w="28575" cap="sq">
            <a:solidFill>
              <a:srgbClr val="0695E5"/>
            </a:solidFill>
            <a:miter lim="8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4ECC2-5917-87BE-7750-458BCB80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312" y="2803951"/>
            <a:ext cx="7813979" cy="10166463"/>
          </a:xfrm>
          <a:prstGeom prst="rect">
            <a:avLst/>
          </a:prstGeom>
          <a:ln w="127000" cap="sq">
            <a:solidFill>
              <a:srgbClr val="0695E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129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SE_Brand_2019">
  <a:themeElements>
    <a:clrScheme name="CSE Brand 2019">
      <a:dk1>
        <a:srgbClr val="3C444C"/>
      </a:dk1>
      <a:lt1>
        <a:srgbClr val="FFFFFF"/>
      </a:lt1>
      <a:dk2>
        <a:srgbClr val="000000"/>
      </a:dk2>
      <a:lt2>
        <a:srgbClr val="FFFFFF"/>
      </a:lt2>
      <a:accent1>
        <a:srgbClr val="92C956"/>
      </a:accent1>
      <a:accent2>
        <a:srgbClr val="1F9C7F"/>
      </a:accent2>
      <a:accent3>
        <a:srgbClr val="0695E5"/>
      </a:accent3>
      <a:accent4>
        <a:srgbClr val="3064BE"/>
      </a:accent4>
      <a:accent5>
        <a:srgbClr val="6D57C7"/>
      </a:accent5>
      <a:accent6>
        <a:srgbClr val="894CAF"/>
      </a:accent6>
      <a:hlink>
        <a:srgbClr val="1F9D7F"/>
      </a:hlink>
      <a:folHlink>
        <a:srgbClr val="FFC000"/>
      </a:folHlink>
    </a:clrScheme>
    <a:fontScheme name="Calibri-CalibriLight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AA81ADF-48B0-4095-AB30-C7D40D832174}" vid="{019A1737-47AC-42CD-9831-03B5FD975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65c47-b10b-4c5c-a960-662c91988c98">
      <Terms xmlns="http://schemas.microsoft.com/office/infopath/2007/PartnerControls"/>
    </lcf76f155ced4ddcb4097134ff3c332f>
    <TaxCatchAll xmlns="d7d8e1a1-ef8c-4f84-9724-f1c832a0f56f" xsi:nil="true"/>
    <Project xmlns="8b865c47-b10b-4c5c-a960-662c91988c98" xsi:nil="true"/>
    <DateofUse xmlns="8b865c47-b10b-4c5c-a960-662c91988c98">2025-01-10T16:46:51+00:00</DateofUse>
    <Notes xmlns="8b865c47-b10b-4c5c-a960-662c91988c98" xsi:nil="true"/>
    <Comments xmlns="8b865c47-b10b-4c5c-a960-662c91988c98" xsi:nil="true"/>
    <person xmlns="8b865c47-b10b-4c5c-a960-662c91988c98">
      <UserInfo>
        <DisplayName/>
        <AccountId xsi:nil="true"/>
        <AccountType/>
      </UserInfo>
    </person>
    <NOTES0 xmlns="8b865c47-b10b-4c5c-a960-662c91988c98" xsi:nil="true"/>
    <_Flow_SignoffStatus xmlns="8b865c47-b10b-4c5c-a960-662c91988c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9D22EBBBAF048B05F30F28F9BD613" ma:contentTypeVersion="30" ma:contentTypeDescription="Create a new document." ma:contentTypeScope="" ma:versionID="e937a7d2b98bcb7422133a38430e5a54">
  <xsd:schema xmlns:xsd="http://www.w3.org/2001/XMLSchema" xmlns:xs="http://www.w3.org/2001/XMLSchema" xmlns:p="http://schemas.microsoft.com/office/2006/metadata/properties" xmlns:ns2="8b865c47-b10b-4c5c-a960-662c91988c98" xmlns:ns3="d7d8e1a1-ef8c-4f84-9724-f1c832a0f56f" targetNamespace="http://schemas.microsoft.com/office/2006/metadata/properties" ma:root="true" ma:fieldsID="f616da92a0c3357e4212912659f80ee6" ns2:_="" ns3:_="">
    <xsd:import namespace="8b865c47-b10b-4c5c-a960-662c91988c98"/>
    <xsd:import namespace="d7d8e1a1-ef8c-4f84-9724-f1c832a0f56f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Comments" minOccurs="0"/>
                <xsd:element ref="ns2:person" minOccurs="0"/>
                <xsd:element ref="ns2:DateofUse" minOccurs="0"/>
                <xsd:element ref="ns2:Project" minOccurs="0"/>
                <xsd:element ref="ns2:NOTES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5c47-b10b-4c5c-a960-662c91988c98" elementFormDefault="qualified">
    <xsd:import namespace="http://schemas.microsoft.com/office/2006/documentManagement/types"/>
    <xsd:import namespace="http://schemas.microsoft.com/office/infopath/2007/PartnerControls"/>
    <xsd:element name="Notes" ma:index="2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Comments" ma:index="3" nillable="true" ma:displayName="Comments" ma:format="Dropdown" ma:internalName="Comments" ma:readOnly="false">
      <xsd:simpleType>
        <xsd:restriction base="dms:Note">
          <xsd:maxLength value="255"/>
        </xsd:restriction>
      </xsd:simpleType>
    </xsd:element>
    <xsd:element name="person" ma:index="4" nillable="true" ma:displayName="person" ma:format="Dropdown" ma:list="UserInfo" ma:SharePointGroup="0" ma:internalName="perso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ofUse" ma:index="5" nillable="true" ma:displayName="Date of Use" ma:default="[today]" ma:format="DateOnly" ma:internalName="DateofUse" ma:readOnly="false">
      <xsd:simpleType>
        <xsd:restriction base="dms:DateTime"/>
      </xsd:simpleType>
    </xsd:element>
    <xsd:element name="Project" ma:index="6" nillable="true" ma:displayName="Project" ma:description="SRF and project name" ma:format="Dropdown" ma:internalName="Project" ma:readOnly="false">
      <xsd:simpleType>
        <xsd:restriction base="dms:Text">
          <xsd:maxLength value="255"/>
        </xsd:restriction>
      </xsd:simpleType>
    </xsd:element>
    <xsd:element name="NOTES0" ma:index="7" nillable="true" ma:displayName="NOTES" ma:format="Dropdown" ma:internalName="NOTES0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cfab10e-2905-4c99-a1c6-8b70a464d0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Sign-off status" ma:hidden="true" ma:internalName="Sign_x002d_off_x0020_status" ma:readOnly="fals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8e1a1-ef8c-4f84-9724-f1c832a0f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d71f6c67-bbe1-4062-8d1b-9f007d8a8d25}" ma:internalName="TaxCatchAll" ma:readOnly="false" ma:showField="CatchAllData" ma:web="d7d8e1a1-ef8c-4f84-9724-f1c832a0f5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14529-676B-4237-9DCC-2A6517C3BA03}">
  <ds:schemaRefs>
    <ds:schemaRef ds:uri="383333c6-4a4d-46a2-aa6c-bf50c81161de"/>
    <ds:schemaRef ds:uri="4730eb29-bde8-41e9-8bd2-fef288bd602b"/>
    <ds:schemaRef ds:uri="4971da4c-2fc2-4d4b-a862-fd0921c8aba5"/>
    <ds:schemaRef ds:uri="4a7d4dee-47f0-4e6f-81d7-23e24070fee1"/>
    <ds:schemaRef ds:uri="8b865c47-b10b-4c5c-a960-662c91988c98"/>
    <ds:schemaRef ds:uri="b0ab99b1-61a1-4849-a470-282322eed8cd"/>
    <ds:schemaRef ds:uri="d7d8e1a1-ef8c-4f84-9724-f1c832a0f5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2A88D4-BB2E-40B2-ACEA-7A449A968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65c47-b10b-4c5c-a960-662c91988c98"/>
    <ds:schemaRef ds:uri="d7d8e1a1-ef8c-4f84-9724-f1c832a0f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449F63-7504-4D60-9DF9-F26D455C0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CSE - 16x9_template_2023 (1)</Template>
  <TotalTime>14</TotalTime>
  <Words>785</Words>
  <Application>Microsoft Office PowerPoint</Application>
  <PresentationFormat>Custom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Open Sans Light</vt:lpstr>
      <vt:lpstr>Open Sans Semibold</vt:lpstr>
      <vt:lpstr>Wingdings</vt:lpstr>
      <vt:lpstr>CSE_Brand_2019</vt:lpstr>
      <vt:lpstr>2024 Q1 - Fleet Manager Roundtable</vt:lpstr>
      <vt:lpstr>PowerPoint Presentation</vt:lpstr>
      <vt:lpstr>San Diego Regional Clean Cities Coalition Fleet Manager Roundtable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Francis Alvarez</dc:creator>
  <cp:keywords/>
  <dc:description/>
  <cp:lastModifiedBy>Francis Alvarez</cp:lastModifiedBy>
  <cp:revision>2</cp:revision>
  <cp:lastPrinted>2019-04-03T19:40:51Z</cp:lastPrinted>
  <dcterms:created xsi:type="dcterms:W3CDTF">2023-06-06T15:56:13Z</dcterms:created>
  <dcterms:modified xsi:type="dcterms:W3CDTF">2025-01-10T16:47:25Z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0x01010045E9D22EBBBAF048B05F30F28F9BD613</vt:lpwstr>
  </property>
  <property fmtid="{D5CDD505-2E9C-101B-9397-08002B2CF9AE}" pid="3" name="Document Type">
    <vt:lpwstr/>
  </property>
  <property fmtid="{D5CDD505-2E9C-101B-9397-08002B2CF9AE}" pid="4" name="Target Audience">
    <vt:lpwstr/>
  </property>
  <property fmtid="{D5CDD505-2E9C-101B-9397-08002B2CF9AE}" pid="5" name="MediaServiceImageTags">
    <vt:lpwstr/>
  </property>
  <property fmtid="{D5CDD505-2E9C-101B-9397-08002B2CF9AE}" pid="6" name="Department">
    <vt:lpwstr/>
  </property>
  <property fmtid="{D5CDD505-2E9C-101B-9397-08002B2CF9AE}" pid="7" name="Order">
    <vt:r8>2431400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